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6" r:id="rId1"/>
    <p:sldMasterId id="2147483826" r:id="rId2"/>
    <p:sldMasterId id="2147483831" r:id="rId3"/>
    <p:sldMasterId id="2147483839" r:id="rId4"/>
    <p:sldMasterId id="2147483857" r:id="rId5"/>
  </p:sldMasterIdLst>
  <p:notesMasterIdLst>
    <p:notesMasterId r:id="rId29"/>
  </p:notesMasterIdLst>
  <p:handoutMasterIdLst>
    <p:handoutMasterId r:id="rId30"/>
  </p:handoutMasterIdLst>
  <p:sldIdLst>
    <p:sldId id="257" r:id="rId6"/>
    <p:sldId id="977" r:id="rId7"/>
    <p:sldId id="966" r:id="rId8"/>
    <p:sldId id="806" r:id="rId9"/>
    <p:sldId id="980" r:id="rId10"/>
    <p:sldId id="981" r:id="rId11"/>
    <p:sldId id="975" r:id="rId12"/>
    <p:sldId id="982" r:id="rId13"/>
    <p:sldId id="994" r:id="rId14"/>
    <p:sldId id="992" r:id="rId15"/>
    <p:sldId id="983" r:id="rId16"/>
    <p:sldId id="984" r:id="rId17"/>
    <p:sldId id="590" r:id="rId18"/>
    <p:sldId id="986" r:id="rId19"/>
    <p:sldId id="906" r:id="rId20"/>
    <p:sldId id="950" r:id="rId21"/>
    <p:sldId id="987" r:id="rId22"/>
    <p:sldId id="988" r:id="rId23"/>
    <p:sldId id="995" r:id="rId24"/>
    <p:sldId id="989" r:id="rId25"/>
    <p:sldId id="990" r:id="rId26"/>
    <p:sldId id="996" r:id="rId27"/>
    <p:sldId id="991"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ser" initials="" lastIdx="10" clrIdx="0"/>
  <p:cmAuthor id="1" name="kh1245" initials="kh" lastIdx="4" clrIdx="1"/>
  <p:cmAuthor id="2" name="Kim Hunwardsen" initials="KH" lastIdx="2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D9F1D3"/>
    <a:srgbClr val="EDA82B"/>
    <a:srgbClr val="0099FF"/>
    <a:srgbClr val="00CC66"/>
    <a:srgbClr val="FFFFCC"/>
    <a:srgbClr val="A50021"/>
    <a:srgbClr val="008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11" autoAdjust="0"/>
    <p:restoredTop sz="94061" autoAdjust="0"/>
  </p:normalViewPr>
  <p:slideViewPr>
    <p:cSldViewPr>
      <p:cViewPr varScale="1">
        <p:scale>
          <a:sx n="69" d="100"/>
          <a:sy n="69" d="100"/>
        </p:scale>
        <p:origin x="159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248"/>
    </p:cViewPr>
  </p:sorterViewPr>
  <p:notesViewPr>
    <p:cSldViewPr>
      <p:cViewPr varScale="1">
        <p:scale>
          <a:sx n="40" d="100"/>
          <a:sy n="40" d="100"/>
        </p:scale>
        <p:origin x="-2083"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latin typeface="Franklin Gothic"/>
              </a:rPr>
              <a:t>Watonwan County</a:t>
            </a:r>
          </a:p>
          <a:p>
            <a:pPr>
              <a:defRPr/>
            </a:pPr>
            <a:endParaRPr lang="en-US" sz="1200" dirty="0">
              <a:latin typeface="Franklin Gothic"/>
            </a:endParaRPr>
          </a:p>
          <a:p>
            <a:pPr>
              <a:defRPr/>
            </a:pPr>
            <a:endParaRPr lang="en-US" sz="1200" dirty="0">
              <a:latin typeface="Franklin Gothic"/>
            </a:endParaRPr>
          </a:p>
        </c:rich>
      </c:tx>
      <c:layout>
        <c:manualLayout>
          <c:xMode val="edge"/>
          <c:yMode val="edge"/>
          <c:x val="0.2797067921545504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028355830521186"/>
          <c:y val="0.27972567161756356"/>
          <c:w val="0.92908858267716532"/>
          <c:h val="0.51318148615445924"/>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0.00%</c:formatCode>
                <c:ptCount val="4"/>
                <c:pt idx="0">
                  <c:v>2.4E-2</c:v>
                </c:pt>
                <c:pt idx="1">
                  <c:v>5.2999999999999999E-2</c:v>
                </c:pt>
                <c:pt idx="2">
                  <c:v>5.8000000000000003E-2</c:v>
                </c:pt>
                <c:pt idx="3">
                  <c:v>0.05</c:v>
                </c:pt>
              </c:numCache>
            </c:numRef>
          </c:val>
          <c:smooth val="0"/>
          <c:extLst>
            <c:ext xmlns:c16="http://schemas.microsoft.com/office/drawing/2014/chart" uri="{C3380CC4-5D6E-409C-BE32-E72D297353CC}">
              <c16:uniqueId val="{00000000-A216-43AB-8132-6B5EC85E5490}"/>
            </c:ext>
          </c:extLst>
        </c:ser>
        <c:dLbls>
          <c:showLegendKey val="0"/>
          <c:showVal val="0"/>
          <c:showCatName val="0"/>
          <c:showSerName val="0"/>
          <c:showPercent val="0"/>
          <c:showBubbleSize val="0"/>
        </c:dLbls>
        <c:marker val="1"/>
        <c:smooth val="0"/>
        <c:axId val="749068447"/>
        <c:axId val="749070367"/>
      </c:lineChart>
      <c:catAx>
        <c:axId val="749068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70367"/>
        <c:crosses val="autoZero"/>
        <c:auto val="1"/>
        <c:lblAlgn val="ctr"/>
        <c:lblOffset val="100"/>
        <c:noMultiLvlLbl val="0"/>
      </c:catAx>
      <c:valAx>
        <c:axId val="74907036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68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latin typeface="Franklin Gothic"/>
              </a:rPr>
              <a:t>Minnesota</a:t>
            </a:r>
          </a:p>
          <a:p>
            <a:pPr>
              <a:defRPr/>
            </a:pPr>
            <a:endParaRPr lang="en-US" sz="1200" dirty="0">
              <a:latin typeface="Franklin Gothic"/>
            </a:endParaRPr>
          </a:p>
          <a:p>
            <a:pPr>
              <a:defRPr/>
            </a:pPr>
            <a:endParaRPr lang="en-US" sz="1200" dirty="0">
              <a:latin typeface="Franklin Gothic"/>
            </a:endParaRPr>
          </a:p>
        </c:rich>
      </c:tx>
      <c:layout>
        <c:manualLayout>
          <c:xMode val="edge"/>
          <c:yMode val="edge"/>
          <c:x val="0.3752215830335647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028355830521186"/>
          <c:y val="0.42028392028392025"/>
          <c:w val="0.92908858267716532"/>
          <c:h val="0.37262323748810239"/>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0.00%</c:formatCode>
                <c:ptCount val="4"/>
                <c:pt idx="0">
                  <c:v>3.5000000000000003E-2</c:v>
                </c:pt>
                <c:pt idx="1">
                  <c:v>4.4999999999999998E-2</c:v>
                </c:pt>
                <c:pt idx="2">
                  <c:v>2.9000000000000001E-2</c:v>
                </c:pt>
                <c:pt idx="3">
                  <c:v>3.5999999999999997E-2</c:v>
                </c:pt>
              </c:numCache>
            </c:numRef>
          </c:val>
          <c:smooth val="0"/>
          <c:extLst>
            <c:ext xmlns:c16="http://schemas.microsoft.com/office/drawing/2014/chart" uri="{C3380CC4-5D6E-409C-BE32-E72D297353CC}">
              <c16:uniqueId val="{00000000-B192-409D-9BAF-63AFED2FEEF6}"/>
            </c:ext>
          </c:extLst>
        </c:ser>
        <c:dLbls>
          <c:showLegendKey val="0"/>
          <c:showVal val="0"/>
          <c:showCatName val="0"/>
          <c:showSerName val="0"/>
          <c:showPercent val="0"/>
          <c:showBubbleSize val="0"/>
        </c:dLbls>
        <c:marker val="1"/>
        <c:smooth val="0"/>
        <c:axId val="749068447"/>
        <c:axId val="749070367"/>
      </c:lineChart>
      <c:catAx>
        <c:axId val="749068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70367"/>
        <c:crosses val="autoZero"/>
        <c:auto val="1"/>
        <c:lblAlgn val="ctr"/>
        <c:lblOffset val="100"/>
        <c:noMultiLvlLbl val="0"/>
      </c:catAx>
      <c:valAx>
        <c:axId val="74907036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68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latin typeface="Franklin Gothic"/>
              </a:rPr>
              <a:t>United States</a:t>
            </a:r>
          </a:p>
          <a:p>
            <a:pPr>
              <a:defRPr/>
            </a:pPr>
            <a:endParaRPr lang="en-US" sz="1200" dirty="0">
              <a:latin typeface="Franklin Gothic"/>
            </a:endParaRPr>
          </a:p>
          <a:p>
            <a:pPr>
              <a:defRPr/>
            </a:pPr>
            <a:endParaRPr lang="en-US" sz="1200" dirty="0">
              <a:latin typeface="Franklin Gothic"/>
            </a:endParaRPr>
          </a:p>
        </c:rich>
      </c:tx>
      <c:layout>
        <c:manualLayout>
          <c:xMode val="edge"/>
          <c:yMode val="edge"/>
          <c:x val="0.2797067921545504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028355830521186"/>
          <c:y val="0.27972567161756356"/>
          <c:w val="0.92908858267716532"/>
          <c:h val="0.51318148615445924"/>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0.00%</c:formatCode>
                <c:ptCount val="4"/>
                <c:pt idx="0">
                  <c:v>0.05</c:v>
                </c:pt>
                <c:pt idx="1">
                  <c:v>5.0999999999999997E-2</c:v>
                </c:pt>
                <c:pt idx="2">
                  <c:v>0.05</c:v>
                </c:pt>
                <c:pt idx="3">
                  <c:v>4.9000000000000002E-2</c:v>
                </c:pt>
              </c:numCache>
            </c:numRef>
          </c:val>
          <c:smooth val="0"/>
          <c:extLst>
            <c:ext xmlns:c16="http://schemas.microsoft.com/office/drawing/2014/chart" uri="{C3380CC4-5D6E-409C-BE32-E72D297353CC}">
              <c16:uniqueId val="{00000000-25B3-4AA4-B950-21EE807A07CB}"/>
            </c:ext>
          </c:extLst>
        </c:ser>
        <c:dLbls>
          <c:showLegendKey val="0"/>
          <c:showVal val="0"/>
          <c:showCatName val="0"/>
          <c:showSerName val="0"/>
          <c:showPercent val="0"/>
          <c:showBubbleSize val="0"/>
        </c:dLbls>
        <c:marker val="1"/>
        <c:smooth val="0"/>
        <c:axId val="749068447"/>
        <c:axId val="749070367"/>
      </c:lineChart>
      <c:catAx>
        <c:axId val="749068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70367"/>
        <c:crosses val="autoZero"/>
        <c:auto val="1"/>
        <c:lblAlgn val="ctr"/>
        <c:lblOffset val="100"/>
        <c:noMultiLvlLbl val="0"/>
      </c:catAx>
      <c:valAx>
        <c:axId val="74907036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9068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69920" cy="480389"/>
          </a:xfrm>
          <a:prstGeom prst="rect">
            <a:avLst/>
          </a:prstGeom>
          <a:noFill/>
          <a:ln w="9525">
            <a:noFill/>
            <a:miter lim="800000"/>
            <a:headEnd/>
            <a:tailEnd/>
          </a:ln>
        </p:spPr>
        <p:txBody>
          <a:bodyPr vert="horz" wrap="square" lIns="95730" tIns="47864" rIns="95730" bIns="47864"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en-US" dirty="0"/>
          </a:p>
        </p:txBody>
      </p:sp>
      <p:sp>
        <p:nvSpPr>
          <p:cNvPr id="86019" name="Rectangle 3"/>
          <p:cNvSpPr>
            <a:spLocks noGrp="1" noChangeArrowheads="1"/>
          </p:cNvSpPr>
          <p:nvPr>
            <p:ph type="dt" sz="quarter" idx="1"/>
          </p:nvPr>
        </p:nvSpPr>
        <p:spPr bwMode="auto">
          <a:xfrm>
            <a:off x="4145281" y="0"/>
            <a:ext cx="3169920" cy="480389"/>
          </a:xfrm>
          <a:prstGeom prst="rect">
            <a:avLst/>
          </a:prstGeom>
          <a:noFill/>
          <a:ln w="9525">
            <a:noFill/>
            <a:miter lim="800000"/>
            <a:headEnd/>
            <a:tailEnd/>
          </a:ln>
        </p:spPr>
        <p:txBody>
          <a:bodyPr vert="horz" wrap="square" lIns="95730" tIns="47864" rIns="95730" bIns="47864"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en-US" dirty="0"/>
          </a:p>
        </p:txBody>
      </p:sp>
      <p:sp>
        <p:nvSpPr>
          <p:cNvPr id="86020" name="Rectangle 4"/>
          <p:cNvSpPr>
            <a:spLocks noGrp="1" noChangeArrowheads="1"/>
          </p:cNvSpPr>
          <p:nvPr>
            <p:ph type="ftr" sz="quarter" idx="2"/>
          </p:nvPr>
        </p:nvSpPr>
        <p:spPr bwMode="auto">
          <a:xfrm>
            <a:off x="0" y="9120813"/>
            <a:ext cx="3169920" cy="480388"/>
          </a:xfrm>
          <a:prstGeom prst="rect">
            <a:avLst/>
          </a:prstGeom>
          <a:noFill/>
          <a:ln w="9525">
            <a:noFill/>
            <a:miter lim="800000"/>
            <a:headEnd/>
            <a:tailEnd/>
          </a:ln>
        </p:spPr>
        <p:txBody>
          <a:bodyPr vert="horz" wrap="square" lIns="95730" tIns="47864" rIns="95730" bIns="47864"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en-US" dirty="0"/>
          </a:p>
        </p:txBody>
      </p:sp>
      <p:sp>
        <p:nvSpPr>
          <p:cNvPr id="86021" name="Rectangle 5"/>
          <p:cNvSpPr>
            <a:spLocks noGrp="1" noChangeArrowheads="1"/>
          </p:cNvSpPr>
          <p:nvPr>
            <p:ph type="sldNum" sz="quarter" idx="3"/>
          </p:nvPr>
        </p:nvSpPr>
        <p:spPr bwMode="auto">
          <a:xfrm>
            <a:off x="4145281" y="9120813"/>
            <a:ext cx="3169920" cy="480388"/>
          </a:xfrm>
          <a:prstGeom prst="rect">
            <a:avLst/>
          </a:prstGeom>
          <a:noFill/>
          <a:ln w="9525">
            <a:noFill/>
            <a:miter lim="800000"/>
            <a:headEnd/>
            <a:tailEnd/>
          </a:ln>
        </p:spPr>
        <p:txBody>
          <a:bodyPr vert="horz" wrap="square" lIns="95730" tIns="47864" rIns="95730" bIns="47864" numCol="1" anchor="b"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fld id="{EA1F508A-FD7B-40B9-ABC4-840CF9B82BA9}" type="slidenum">
              <a:rPr lang="en-US"/>
              <a:pPr>
                <a:defRPr/>
              </a:pPr>
              <a:t>‹#›</a:t>
            </a:fld>
            <a:endParaRPr lang="en-US" dirty="0"/>
          </a:p>
        </p:txBody>
      </p:sp>
    </p:spTree>
    <p:extLst>
      <p:ext uri="{BB962C8B-B14F-4D97-AF65-F5344CB8AC3E}">
        <p14:creationId xmlns:p14="http://schemas.microsoft.com/office/powerpoint/2010/main" val="16767283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in="-2100" max="4800" units="cm"/>
          <inkml:channel name="Y" type="integer" min="-1350" max="1369" units="cm"/>
          <inkml:channel name="T" type="integer" max="2.14748E9" units="dev"/>
        </inkml:traceFormat>
        <inkml:channelProperties>
          <inkml:channelProperty channel="X" name="resolution" value="223.30096" units="1/cm"/>
          <inkml:channelProperty channel="Y" name="resolution" value="156.26437" units="1/cm"/>
          <inkml:channelProperty channel="T" name="resolution" value="1" units="1/dev"/>
        </inkml:channelProperties>
      </inkml:inkSource>
      <inkml:timestamp xml:id="ts0" timeString="2019-01-02T15:14:30.090"/>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389"/>
          </a:xfrm>
          <a:prstGeom prst="rect">
            <a:avLst/>
          </a:prstGeom>
          <a:noFill/>
          <a:ln w="9525">
            <a:noFill/>
            <a:miter lim="800000"/>
            <a:headEnd/>
            <a:tailEnd/>
          </a:ln>
        </p:spPr>
        <p:txBody>
          <a:bodyPr vert="horz" wrap="square" lIns="95730" tIns="47864" rIns="95730" bIns="47864"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en-US" dirty="0"/>
          </a:p>
        </p:txBody>
      </p:sp>
      <p:sp>
        <p:nvSpPr>
          <p:cNvPr id="10243" name="Rectangle 3"/>
          <p:cNvSpPr>
            <a:spLocks noGrp="1" noChangeArrowheads="1"/>
          </p:cNvSpPr>
          <p:nvPr>
            <p:ph type="dt" idx="1"/>
          </p:nvPr>
        </p:nvSpPr>
        <p:spPr bwMode="auto">
          <a:xfrm>
            <a:off x="4145281" y="0"/>
            <a:ext cx="3169920" cy="480389"/>
          </a:xfrm>
          <a:prstGeom prst="rect">
            <a:avLst/>
          </a:prstGeom>
          <a:noFill/>
          <a:ln w="9525">
            <a:noFill/>
            <a:miter lim="800000"/>
            <a:headEnd/>
            <a:tailEnd/>
          </a:ln>
        </p:spPr>
        <p:txBody>
          <a:bodyPr vert="horz" wrap="square" lIns="95730" tIns="47864" rIns="95730" bIns="47864"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75361" y="4561226"/>
            <a:ext cx="5364480" cy="4320213"/>
          </a:xfrm>
          <a:prstGeom prst="rect">
            <a:avLst/>
          </a:prstGeom>
          <a:noFill/>
          <a:ln w="9525">
            <a:noFill/>
            <a:miter lim="800000"/>
            <a:headEnd/>
            <a:tailEnd/>
          </a:ln>
        </p:spPr>
        <p:txBody>
          <a:bodyPr vert="horz" wrap="square" lIns="95730" tIns="47864" rIns="95730" bIns="4786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120813"/>
            <a:ext cx="3169920" cy="480388"/>
          </a:xfrm>
          <a:prstGeom prst="rect">
            <a:avLst/>
          </a:prstGeom>
          <a:noFill/>
          <a:ln w="9525">
            <a:noFill/>
            <a:miter lim="800000"/>
            <a:headEnd/>
            <a:tailEnd/>
          </a:ln>
        </p:spPr>
        <p:txBody>
          <a:bodyPr vert="horz" wrap="square" lIns="95730" tIns="47864" rIns="95730" bIns="47864"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en-US" dirty="0"/>
          </a:p>
        </p:txBody>
      </p:sp>
      <p:sp>
        <p:nvSpPr>
          <p:cNvPr id="10247" name="Rectangle 7"/>
          <p:cNvSpPr>
            <a:spLocks noGrp="1" noChangeArrowheads="1"/>
          </p:cNvSpPr>
          <p:nvPr>
            <p:ph type="sldNum" sz="quarter" idx="5"/>
          </p:nvPr>
        </p:nvSpPr>
        <p:spPr bwMode="auto">
          <a:xfrm>
            <a:off x="4145281" y="9120813"/>
            <a:ext cx="3169920" cy="480388"/>
          </a:xfrm>
          <a:prstGeom prst="rect">
            <a:avLst/>
          </a:prstGeom>
          <a:noFill/>
          <a:ln w="9525">
            <a:noFill/>
            <a:miter lim="800000"/>
            <a:headEnd/>
            <a:tailEnd/>
          </a:ln>
        </p:spPr>
        <p:txBody>
          <a:bodyPr vert="horz" wrap="square" lIns="95730" tIns="47864" rIns="95730" bIns="47864" numCol="1" anchor="b"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fld id="{D7ECF575-529B-48FD-B7A7-891E524ACE33}" type="slidenum">
              <a:rPr lang="en-US"/>
              <a:pPr>
                <a:defRPr/>
              </a:pPr>
              <a:t>‹#›</a:t>
            </a:fld>
            <a:endParaRPr lang="en-US" dirty="0"/>
          </a:p>
        </p:txBody>
      </p:sp>
    </p:spTree>
    <p:extLst>
      <p:ext uri="{BB962C8B-B14F-4D97-AF65-F5344CB8AC3E}">
        <p14:creationId xmlns:p14="http://schemas.microsoft.com/office/powerpoint/2010/main" val="3645180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dirty="0">
              <a:ea typeface="MS PGothic"/>
            </a:endParaRPr>
          </a:p>
        </p:txBody>
      </p:sp>
      <p:sp>
        <p:nvSpPr>
          <p:cNvPr id="16387" name="Slide Number Placeholder 3"/>
          <p:cNvSpPr>
            <a:spLocks noGrp="1"/>
          </p:cNvSpPr>
          <p:nvPr>
            <p:ph type="sldNum" sz="quarter" idx="5"/>
          </p:nvPr>
        </p:nvSpPr>
        <p:spPr>
          <a:noFill/>
        </p:spPr>
        <p:txBody>
          <a:bodyPr/>
          <a:lstStyle/>
          <a:p>
            <a:fld id="{C4D1E381-8951-4150-9134-659323C5FD4C}" type="slidenum">
              <a:rPr lang="en-US" smtClean="0">
                <a:ea typeface="MS PGothic"/>
                <a:cs typeface="MS PGothic"/>
              </a:rPr>
              <a:pPr/>
              <a:t>1</a:t>
            </a:fld>
            <a:endParaRPr lang="en-US" dirty="0">
              <a:ea typeface="MS PGothic"/>
              <a:cs typeface="MS PGothic"/>
            </a:endParaRPr>
          </a:p>
        </p:txBody>
      </p:sp>
    </p:spTree>
    <p:extLst>
      <p:ext uri="{BB962C8B-B14F-4D97-AF65-F5344CB8AC3E}">
        <p14:creationId xmlns:p14="http://schemas.microsoft.com/office/powerpoint/2010/main" val="2635948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D24E-39FC-E5D5-C07B-07DBFE7BF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45E45-1115-9C23-6733-87049065A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02EF7-68C0-12A8-0613-DE7529E8AE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E8E141-92B3-4D9A-66BB-AE66468F588D}"/>
              </a:ext>
            </a:extLst>
          </p:cNvPr>
          <p:cNvSpPr>
            <a:spLocks noGrp="1"/>
          </p:cNvSpPr>
          <p:nvPr>
            <p:ph type="sldNum" sz="quarter" idx="10"/>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D7ECF575-529B-48FD-B7A7-891E524ACE3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96"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spTree>
    <p:extLst>
      <p:ext uri="{BB962C8B-B14F-4D97-AF65-F5344CB8AC3E}">
        <p14:creationId xmlns:p14="http://schemas.microsoft.com/office/powerpoint/2010/main" val="162601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D7ECF575-529B-48FD-B7A7-891E524ACE3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96"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spTree>
    <p:extLst>
      <p:ext uri="{BB962C8B-B14F-4D97-AF65-F5344CB8AC3E}">
        <p14:creationId xmlns:p14="http://schemas.microsoft.com/office/powerpoint/2010/main" val="3808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EE3D-CDED-169A-8390-1872E614C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840AA-4958-AA13-E53A-D738921F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F00A8-0894-1AAB-5CA1-A76EC2D4AE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E582C2-7A1C-1F5C-B1E4-E98E2F5125D0}"/>
              </a:ext>
            </a:extLst>
          </p:cNvPr>
          <p:cNvSpPr>
            <a:spLocks noGrp="1"/>
          </p:cNvSpPr>
          <p:nvPr>
            <p:ph type="sldNum" sz="quarter" idx="10"/>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D7ECF575-529B-48FD-B7A7-891E524ACE3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96"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spTree>
    <p:extLst>
      <p:ext uri="{BB962C8B-B14F-4D97-AF65-F5344CB8AC3E}">
        <p14:creationId xmlns:p14="http://schemas.microsoft.com/office/powerpoint/2010/main" val="171517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CF575-529B-48FD-B7A7-891E524ACE33}" type="slidenum">
              <a:rPr lang="en-US" smtClean="0"/>
              <a:pPr>
                <a:defRPr/>
              </a:pPr>
              <a:t>16</a:t>
            </a:fld>
            <a:endParaRPr lang="en-US" dirty="0"/>
          </a:p>
        </p:txBody>
      </p:sp>
    </p:spTree>
    <p:extLst>
      <p:ext uri="{BB962C8B-B14F-4D97-AF65-F5344CB8AC3E}">
        <p14:creationId xmlns:p14="http://schemas.microsoft.com/office/powerpoint/2010/main" val="263256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A1E9-BA99-E407-EF06-E356BAB81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286EE-7E8D-1CD8-96DC-5175019BE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0077E-B4B1-B175-F10A-411A5D9819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604B73-4F83-B185-D79E-3DCB02DCD612}"/>
              </a:ext>
            </a:extLst>
          </p:cNvPr>
          <p:cNvSpPr>
            <a:spLocks noGrp="1"/>
          </p:cNvSpPr>
          <p:nvPr>
            <p:ph type="sldNum" sz="quarter" idx="5"/>
          </p:nvPr>
        </p:nvSpPr>
        <p:spPr/>
        <p:txBody>
          <a:bodyPr/>
          <a:lstStyle/>
          <a:p>
            <a:pPr>
              <a:defRPr/>
            </a:pPr>
            <a:fld id="{D7ECF575-529B-48FD-B7A7-891E524ACE33}" type="slidenum">
              <a:rPr lang="en-US" smtClean="0"/>
              <a:pPr>
                <a:defRPr/>
              </a:pPr>
              <a:t>17</a:t>
            </a:fld>
            <a:endParaRPr lang="en-US" dirty="0"/>
          </a:p>
        </p:txBody>
      </p:sp>
    </p:spTree>
    <p:extLst>
      <p:ext uri="{BB962C8B-B14F-4D97-AF65-F5344CB8AC3E}">
        <p14:creationId xmlns:p14="http://schemas.microsoft.com/office/powerpoint/2010/main" val="5681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152F-CF77-D99D-12E4-04252D278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51B16-1611-75D3-0081-81968F95D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3FD97-B3E7-8B31-4E67-C9162387B1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B9779B-B73E-B9DB-4348-85D7D0C7A6C6}"/>
              </a:ext>
            </a:extLst>
          </p:cNvPr>
          <p:cNvSpPr>
            <a:spLocks noGrp="1"/>
          </p:cNvSpPr>
          <p:nvPr>
            <p:ph type="sldNum" sz="quarter" idx="5"/>
          </p:nvPr>
        </p:nvSpPr>
        <p:spPr/>
        <p:txBody>
          <a:bodyPr/>
          <a:lstStyle/>
          <a:p>
            <a:pPr>
              <a:defRPr/>
            </a:pPr>
            <a:fld id="{D7ECF575-529B-48FD-B7A7-891E524ACE33}" type="slidenum">
              <a:rPr lang="en-US" smtClean="0"/>
              <a:pPr>
                <a:defRPr/>
              </a:pPr>
              <a:t>18</a:t>
            </a:fld>
            <a:endParaRPr lang="en-US" dirty="0"/>
          </a:p>
        </p:txBody>
      </p:sp>
    </p:spTree>
    <p:extLst>
      <p:ext uri="{BB962C8B-B14F-4D97-AF65-F5344CB8AC3E}">
        <p14:creationId xmlns:p14="http://schemas.microsoft.com/office/powerpoint/2010/main" val="225174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9A66F-0576-ED84-3D90-A8E30CEAB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6B571-5066-111D-DA27-D6FD681EB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F7FAF-3F35-BB7F-63D4-590AA1A535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B286A0-F600-5F67-8A55-F6416E9342A3}"/>
              </a:ext>
            </a:extLst>
          </p:cNvPr>
          <p:cNvSpPr>
            <a:spLocks noGrp="1"/>
          </p:cNvSpPr>
          <p:nvPr>
            <p:ph type="sldNum" sz="quarter" idx="5"/>
          </p:nvPr>
        </p:nvSpPr>
        <p:spPr/>
        <p:txBody>
          <a:bodyPr/>
          <a:lstStyle/>
          <a:p>
            <a:pPr>
              <a:defRPr/>
            </a:pPr>
            <a:fld id="{D7ECF575-529B-48FD-B7A7-891E524ACE33}" type="slidenum">
              <a:rPr lang="en-US" smtClean="0"/>
              <a:pPr>
                <a:defRPr/>
              </a:pPr>
              <a:t>19</a:t>
            </a:fld>
            <a:endParaRPr lang="en-US" dirty="0"/>
          </a:p>
        </p:txBody>
      </p:sp>
    </p:spTree>
    <p:extLst>
      <p:ext uri="{BB962C8B-B14F-4D97-AF65-F5344CB8AC3E}">
        <p14:creationId xmlns:p14="http://schemas.microsoft.com/office/powerpoint/2010/main" val="73734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F9F8-7E0D-3EFC-DEA9-CB4FAA269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153EF-7EE4-E1FB-3F23-D6A4759AD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5F04B-0E67-BFC1-FAD3-A228D7B0C6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07616F-0318-41EC-1DE5-F8E1BFCB6C1B}"/>
              </a:ext>
            </a:extLst>
          </p:cNvPr>
          <p:cNvSpPr>
            <a:spLocks noGrp="1"/>
          </p:cNvSpPr>
          <p:nvPr>
            <p:ph type="sldNum" sz="quarter" idx="5"/>
          </p:nvPr>
        </p:nvSpPr>
        <p:spPr/>
        <p:txBody>
          <a:bodyPr/>
          <a:lstStyle/>
          <a:p>
            <a:pPr>
              <a:defRPr/>
            </a:pPr>
            <a:fld id="{D7ECF575-529B-48FD-B7A7-891E524ACE33}" type="slidenum">
              <a:rPr lang="en-US" smtClean="0"/>
              <a:pPr>
                <a:defRPr/>
              </a:pPr>
              <a:t>22</a:t>
            </a:fld>
            <a:endParaRPr lang="en-US" dirty="0"/>
          </a:p>
        </p:txBody>
      </p:sp>
    </p:spTree>
    <p:extLst>
      <p:ext uri="{BB962C8B-B14F-4D97-AF65-F5344CB8AC3E}">
        <p14:creationId xmlns:p14="http://schemas.microsoft.com/office/powerpoint/2010/main" val="3847585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D7D8-CDF3-04CD-EA1A-57E3C902EE99}"/>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6B3F21F-7B83-ECB9-2370-EC8176179745}"/>
              </a:ext>
            </a:extLst>
          </p:cNvPr>
          <p:cNvSpPr>
            <a:spLocks noGrp="1" noRot="1" noChangeAspect="1"/>
          </p:cNvSpPr>
          <p:nvPr>
            <p:ph type="sldImg"/>
          </p:nvPr>
        </p:nvSpPr>
        <p:spPr>
          <a:ln/>
        </p:spPr>
      </p:sp>
      <p:sp>
        <p:nvSpPr>
          <p:cNvPr id="18434" name="Notes Placeholder 2">
            <a:extLst>
              <a:ext uri="{FF2B5EF4-FFF2-40B4-BE49-F238E27FC236}">
                <a16:creationId xmlns:a16="http://schemas.microsoft.com/office/drawing/2014/main" id="{F653DDD6-9EFC-C97B-70D4-AFD88C8BD684}"/>
              </a:ext>
            </a:extLst>
          </p:cNvPr>
          <p:cNvSpPr>
            <a:spLocks noGrp="1"/>
          </p:cNvSpPr>
          <p:nvPr>
            <p:ph type="body" idx="1"/>
          </p:nvPr>
        </p:nvSpPr>
        <p:spPr>
          <a:noFill/>
          <a:ln/>
        </p:spPr>
        <p:txBody>
          <a:bodyPr/>
          <a:lstStyle/>
          <a:p>
            <a:endParaRPr lang="en-US" dirty="0">
              <a:ea typeface="MS PGothic"/>
            </a:endParaRPr>
          </a:p>
        </p:txBody>
      </p:sp>
      <p:sp>
        <p:nvSpPr>
          <p:cNvPr id="4" name="Slide Number Placeholder 3">
            <a:extLst>
              <a:ext uri="{FF2B5EF4-FFF2-40B4-BE49-F238E27FC236}">
                <a16:creationId xmlns:a16="http://schemas.microsoft.com/office/drawing/2014/main" id="{AA3B14A9-4D10-2AEA-087C-1DC62726D02E}"/>
              </a:ext>
            </a:extLst>
          </p:cNvPr>
          <p:cNvSpPr>
            <a:spLocks noGrp="1"/>
          </p:cNvSpPr>
          <p:nvPr>
            <p:ph type="sldNum" sz="quarter" idx="5"/>
          </p:nvPr>
        </p:nvSpPr>
        <p:spPr/>
        <p:txBody>
          <a:bodyPr/>
          <a:lstStyle/>
          <a:p>
            <a:pPr>
              <a:defRPr/>
            </a:pPr>
            <a:fld id="{B7343EC3-1447-48BB-B871-A28E5970FBA3}" type="slidenum">
              <a:rPr lang="en-US" smtClean="0"/>
              <a:pPr>
                <a:defRPr/>
              </a:pPr>
              <a:t>23</a:t>
            </a:fld>
            <a:endParaRPr lang="en-US" dirty="0"/>
          </a:p>
        </p:txBody>
      </p:sp>
    </p:spTree>
    <p:extLst>
      <p:ext uri="{BB962C8B-B14F-4D97-AF65-F5344CB8AC3E}">
        <p14:creationId xmlns:p14="http://schemas.microsoft.com/office/powerpoint/2010/main" val="236134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8CDB-D5AF-8BDE-D53A-439EEBD4D76B}"/>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AB1DC78-04C6-1049-1B05-A2733733B4E0}"/>
              </a:ext>
            </a:extLst>
          </p:cNvPr>
          <p:cNvSpPr>
            <a:spLocks noGrp="1" noRot="1" noChangeAspect="1" noTextEdit="1"/>
          </p:cNvSpPr>
          <p:nvPr>
            <p:ph type="sldImg"/>
          </p:nvPr>
        </p:nvSpPr>
        <p:spPr>
          <a:ln/>
        </p:spPr>
      </p:sp>
      <p:sp>
        <p:nvSpPr>
          <p:cNvPr id="16386" name="Notes Placeholder 2">
            <a:extLst>
              <a:ext uri="{FF2B5EF4-FFF2-40B4-BE49-F238E27FC236}">
                <a16:creationId xmlns:a16="http://schemas.microsoft.com/office/drawing/2014/main" id="{BAAD70F7-0EEB-A1D1-B631-B5C735B90654}"/>
              </a:ext>
            </a:extLst>
          </p:cNvPr>
          <p:cNvSpPr>
            <a:spLocks noGrp="1"/>
          </p:cNvSpPr>
          <p:nvPr>
            <p:ph type="body" idx="1"/>
          </p:nvPr>
        </p:nvSpPr>
        <p:spPr>
          <a:noFill/>
          <a:ln/>
        </p:spPr>
        <p:txBody>
          <a:bodyPr/>
          <a:lstStyle/>
          <a:p>
            <a:endParaRPr lang="en-US" dirty="0">
              <a:ea typeface="MS PGothic"/>
            </a:endParaRPr>
          </a:p>
        </p:txBody>
      </p:sp>
      <p:sp>
        <p:nvSpPr>
          <p:cNvPr id="16387" name="Slide Number Placeholder 3">
            <a:extLst>
              <a:ext uri="{FF2B5EF4-FFF2-40B4-BE49-F238E27FC236}">
                <a16:creationId xmlns:a16="http://schemas.microsoft.com/office/drawing/2014/main" id="{0542FEC8-E368-D338-8D06-596EF0F31DB3}"/>
              </a:ext>
            </a:extLst>
          </p:cNvPr>
          <p:cNvSpPr>
            <a:spLocks noGrp="1"/>
          </p:cNvSpPr>
          <p:nvPr>
            <p:ph type="sldNum" sz="quarter" idx="5"/>
          </p:nvPr>
        </p:nvSpPr>
        <p:spPr>
          <a:noFill/>
        </p:spPr>
        <p:txBody>
          <a:bodyPr/>
          <a:lstStyle/>
          <a:p>
            <a:fld id="{C4D1E381-8951-4150-9134-659323C5FD4C}" type="slidenum">
              <a:rPr lang="en-US" smtClean="0">
                <a:ea typeface="MS PGothic"/>
                <a:cs typeface="MS PGothic"/>
              </a:rPr>
              <a:pPr/>
              <a:t>2</a:t>
            </a:fld>
            <a:endParaRPr lang="en-US" dirty="0">
              <a:ea typeface="MS PGothic"/>
              <a:cs typeface="MS PGothic"/>
            </a:endParaRPr>
          </a:p>
        </p:txBody>
      </p:sp>
    </p:spTree>
    <p:extLst>
      <p:ext uri="{BB962C8B-B14F-4D97-AF65-F5344CB8AC3E}">
        <p14:creationId xmlns:p14="http://schemas.microsoft.com/office/powerpoint/2010/main" val="239942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a:ea typeface="MS PGothic"/>
            </a:endParaRPr>
          </a:p>
        </p:txBody>
      </p:sp>
      <p:sp>
        <p:nvSpPr>
          <p:cNvPr id="4" name="Slide Number Placeholder 3"/>
          <p:cNvSpPr>
            <a:spLocks noGrp="1"/>
          </p:cNvSpPr>
          <p:nvPr>
            <p:ph type="sldNum" sz="quarter" idx="5"/>
          </p:nvPr>
        </p:nvSpPr>
        <p:spPr/>
        <p:txBody>
          <a:bodyPr/>
          <a:lstStyle/>
          <a:p>
            <a:pPr>
              <a:defRPr/>
            </a:pPr>
            <a:fld id="{B7343EC3-1447-48BB-B871-A28E5970FBA3}" type="slidenum">
              <a:rPr lang="en-US" smtClean="0"/>
              <a:pPr>
                <a:defRPr/>
              </a:pPr>
              <a:t>3</a:t>
            </a:fld>
            <a:endParaRPr lang="en-US" dirty="0"/>
          </a:p>
        </p:txBody>
      </p:sp>
    </p:spTree>
    <p:extLst>
      <p:ext uri="{BB962C8B-B14F-4D97-AF65-F5344CB8AC3E}">
        <p14:creationId xmlns:p14="http://schemas.microsoft.com/office/powerpoint/2010/main" val="291305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a:ea typeface="MS PGothic"/>
            </a:endParaRPr>
          </a:p>
        </p:txBody>
      </p:sp>
      <p:sp>
        <p:nvSpPr>
          <p:cNvPr id="4" name="Slide Number Placeholder 3"/>
          <p:cNvSpPr>
            <a:spLocks noGrp="1"/>
          </p:cNvSpPr>
          <p:nvPr>
            <p:ph type="sldNum" sz="quarter" idx="5"/>
          </p:nvPr>
        </p:nvSpPr>
        <p:spPr/>
        <p:txBody>
          <a:bodyPr/>
          <a:lstStyle/>
          <a:p>
            <a:pPr>
              <a:defRPr/>
            </a:pPr>
            <a:fld id="{B7343EC3-1447-48BB-B871-A28E5970FBA3}" type="slidenum">
              <a:rPr lang="en-US" smtClean="0"/>
              <a:pPr>
                <a:defRPr/>
              </a:pPr>
              <a:t>4</a:t>
            </a:fld>
            <a:endParaRPr lang="en-US" dirty="0"/>
          </a:p>
        </p:txBody>
      </p:sp>
    </p:spTree>
    <p:extLst>
      <p:ext uri="{BB962C8B-B14F-4D97-AF65-F5344CB8AC3E}">
        <p14:creationId xmlns:p14="http://schemas.microsoft.com/office/powerpoint/2010/main" val="186762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4270-66E8-34FE-F29F-6DFC56CA286A}"/>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AD79F797-BBB7-ADC1-0A83-B36252967D2B}"/>
              </a:ext>
            </a:extLst>
          </p:cNvPr>
          <p:cNvSpPr>
            <a:spLocks noGrp="1" noRot="1" noChangeAspect="1"/>
          </p:cNvSpPr>
          <p:nvPr>
            <p:ph type="sldImg"/>
          </p:nvPr>
        </p:nvSpPr>
        <p:spPr>
          <a:ln/>
        </p:spPr>
      </p:sp>
      <p:sp>
        <p:nvSpPr>
          <p:cNvPr id="18434" name="Notes Placeholder 2">
            <a:extLst>
              <a:ext uri="{FF2B5EF4-FFF2-40B4-BE49-F238E27FC236}">
                <a16:creationId xmlns:a16="http://schemas.microsoft.com/office/drawing/2014/main" id="{CD7777FF-79E3-1B00-0A8B-0D9C55F0859C}"/>
              </a:ext>
            </a:extLst>
          </p:cNvPr>
          <p:cNvSpPr>
            <a:spLocks noGrp="1"/>
          </p:cNvSpPr>
          <p:nvPr>
            <p:ph type="body" idx="1"/>
          </p:nvPr>
        </p:nvSpPr>
        <p:spPr>
          <a:noFill/>
          <a:ln/>
        </p:spPr>
        <p:txBody>
          <a:bodyPr/>
          <a:lstStyle/>
          <a:p>
            <a:endParaRPr lang="en-US" dirty="0">
              <a:ea typeface="MS PGothic"/>
            </a:endParaRPr>
          </a:p>
        </p:txBody>
      </p:sp>
      <p:sp>
        <p:nvSpPr>
          <p:cNvPr id="4" name="Slide Number Placeholder 3">
            <a:extLst>
              <a:ext uri="{FF2B5EF4-FFF2-40B4-BE49-F238E27FC236}">
                <a16:creationId xmlns:a16="http://schemas.microsoft.com/office/drawing/2014/main" id="{D23A8A6E-0244-ED58-FA37-3409AD585C5A}"/>
              </a:ext>
            </a:extLst>
          </p:cNvPr>
          <p:cNvSpPr>
            <a:spLocks noGrp="1"/>
          </p:cNvSpPr>
          <p:nvPr>
            <p:ph type="sldNum" sz="quarter" idx="5"/>
          </p:nvPr>
        </p:nvSpPr>
        <p:spPr/>
        <p:txBody>
          <a:bodyPr/>
          <a:lstStyle/>
          <a:p>
            <a:pPr>
              <a:defRPr/>
            </a:pPr>
            <a:fld id="{B7343EC3-1447-48BB-B871-A28E5970FBA3}" type="slidenum">
              <a:rPr lang="en-US" smtClean="0"/>
              <a:pPr>
                <a:defRPr/>
              </a:pPr>
              <a:t>5</a:t>
            </a:fld>
            <a:endParaRPr lang="en-US" dirty="0"/>
          </a:p>
        </p:txBody>
      </p:sp>
    </p:spTree>
    <p:extLst>
      <p:ext uri="{BB962C8B-B14F-4D97-AF65-F5344CB8AC3E}">
        <p14:creationId xmlns:p14="http://schemas.microsoft.com/office/powerpoint/2010/main" val="376345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E6497-72F2-2495-1266-92A6D29B9F79}"/>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1F90E1E-7050-101B-49BE-CCE56D15A0F1}"/>
              </a:ext>
            </a:extLst>
          </p:cNvPr>
          <p:cNvSpPr>
            <a:spLocks noGrp="1" noRot="1" noChangeAspect="1"/>
          </p:cNvSpPr>
          <p:nvPr>
            <p:ph type="sldImg"/>
          </p:nvPr>
        </p:nvSpPr>
        <p:spPr>
          <a:ln/>
        </p:spPr>
      </p:sp>
      <p:sp>
        <p:nvSpPr>
          <p:cNvPr id="18434" name="Notes Placeholder 2">
            <a:extLst>
              <a:ext uri="{FF2B5EF4-FFF2-40B4-BE49-F238E27FC236}">
                <a16:creationId xmlns:a16="http://schemas.microsoft.com/office/drawing/2014/main" id="{86C304F3-E0C1-AB90-AC3D-6DFDD168AD88}"/>
              </a:ext>
            </a:extLst>
          </p:cNvPr>
          <p:cNvSpPr>
            <a:spLocks noGrp="1"/>
          </p:cNvSpPr>
          <p:nvPr>
            <p:ph type="body" idx="1"/>
          </p:nvPr>
        </p:nvSpPr>
        <p:spPr>
          <a:noFill/>
          <a:ln/>
        </p:spPr>
        <p:txBody>
          <a:bodyPr/>
          <a:lstStyle/>
          <a:p>
            <a:endParaRPr lang="en-US" dirty="0">
              <a:ea typeface="MS PGothic"/>
            </a:endParaRPr>
          </a:p>
        </p:txBody>
      </p:sp>
      <p:sp>
        <p:nvSpPr>
          <p:cNvPr id="4" name="Slide Number Placeholder 3">
            <a:extLst>
              <a:ext uri="{FF2B5EF4-FFF2-40B4-BE49-F238E27FC236}">
                <a16:creationId xmlns:a16="http://schemas.microsoft.com/office/drawing/2014/main" id="{529B76C8-E66D-735E-D342-8DCB7EC11800}"/>
              </a:ext>
            </a:extLst>
          </p:cNvPr>
          <p:cNvSpPr>
            <a:spLocks noGrp="1"/>
          </p:cNvSpPr>
          <p:nvPr>
            <p:ph type="sldNum" sz="quarter" idx="5"/>
          </p:nvPr>
        </p:nvSpPr>
        <p:spPr/>
        <p:txBody>
          <a:bodyPr/>
          <a:lstStyle/>
          <a:p>
            <a:pPr>
              <a:defRPr/>
            </a:pPr>
            <a:fld id="{B7343EC3-1447-48BB-B871-A28E5970FBA3}" type="slidenum">
              <a:rPr lang="en-US" smtClean="0"/>
              <a:pPr>
                <a:defRPr/>
              </a:pPr>
              <a:t>6</a:t>
            </a:fld>
            <a:endParaRPr lang="en-US" dirty="0"/>
          </a:p>
        </p:txBody>
      </p:sp>
    </p:spTree>
    <p:extLst>
      <p:ext uri="{BB962C8B-B14F-4D97-AF65-F5344CB8AC3E}">
        <p14:creationId xmlns:p14="http://schemas.microsoft.com/office/powerpoint/2010/main" val="137366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8D05-7FB5-59BB-0B6A-0C4B84D6F478}"/>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7449665-0C87-0BEA-4F86-0D9B0F8D6BFD}"/>
              </a:ext>
            </a:extLst>
          </p:cNvPr>
          <p:cNvSpPr>
            <a:spLocks noGrp="1" noRot="1" noChangeAspect="1"/>
          </p:cNvSpPr>
          <p:nvPr>
            <p:ph type="sldImg"/>
          </p:nvPr>
        </p:nvSpPr>
        <p:spPr>
          <a:ln/>
        </p:spPr>
      </p:sp>
      <p:sp>
        <p:nvSpPr>
          <p:cNvPr id="18434" name="Notes Placeholder 2">
            <a:extLst>
              <a:ext uri="{FF2B5EF4-FFF2-40B4-BE49-F238E27FC236}">
                <a16:creationId xmlns:a16="http://schemas.microsoft.com/office/drawing/2014/main" id="{D89329A0-A273-A9F2-EDE5-B91615023276}"/>
              </a:ext>
            </a:extLst>
          </p:cNvPr>
          <p:cNvSpPr>
            <a:spLocks noGrp="1"/>
          </p:cNvSpPr>
          <p:nvPr>
            <p:ph type="body" idx="1"/>
          </p:nvPr>
        </p:nvSpPr>
        <p:spPr>
          <a:noFill/>
          <a:ln/>
        </p:spPr>
        <p:txBody>
          <a:bodyPr/>
          <a:lstStyle/>
          <a:p>
            <a:endParaRPr lang="en-US" dirty="0">
              <a:ea typeface="MS PGothic"/>
            </a:endParaRPr>
          </a:p>
        </p:txBody>
      </p:sp>
      <p:sp>
        <p:nvSpPr>
          <p:cNvPr id="4" name="Slide Number Placeholder 3">
            <a:extLst>
              <a:ext uri="{FF2B5EF4-FFF2-40B4-BE49-F238E27FC236}">
                <a16:creationId xmlns:a16="http://schemas.microsoft.com/office/drawing/2014/main" id="{29440860-20D7-27C5-2FD0-F9FDCA699A2D}"/>
              </a:ext>
            </a:extLst>
          </p:cNvPr>
          <p:cNvSpPr>
            <a:spLocks noGrp="1"/>
          </p:cNvSpPr>
          <p:nvPr>
            <p:ph type="sldNum" sz="quarter" idx="5"/>
          </p:nvPr>
        </p:nvSpPr>
        <p:spPr/>
        <p:txBody>
          <a:bodyPr/>
          <a:lstStyle/>
          <a:p>
            <a:pPr>
              <a:defRPr/>
            </a:pPr>
            <a:fld id="{B7343EC3-1447-48BB-B871-A28E5970FBA3}" type="slidenum">
              <a:rPr lang="en-US" smtClean="0"/>
              <a:pPr>
                <a:defRPr/>
              </a:pPr>
              <a:t>8</a:t>
            </a:fld>
            <a:endParaRPr lang="en-US" dirty="0"/>
          </a:p>
        </p:txBody>
      </p:sp>
    </p:spTree>
    <p:extLst>
      <p:ext uri="{BB962C8B-B14F-4D97-AF65-F5344CB8AC3E}">
        <p14:creationId xmlns:p14="http://schemas.microsoft.com/office/powerpoint/2010/main" val="35874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F4EA6-AF9B-C81D-536E-3D16AB621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3501F-AC28-2760-825C-CD70C5751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E7EB0-753A-4837-F86B-A32C10641E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343D7-BFA6-1D61-8E8B-9348E1D2195A}"/>
              </a:ext>
            </a:extLst>
          </p:cNvPr>
          <p:cNvSpPr>
            <a:spLocks noGrp="1"/>
          </p:cNvSpPr>
          <p:nvPr>
            <p:ph type="sldNum" sz="quarter" idx="10"/>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D7ECF575-529B-48FD-B7A7-891E524ACE3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96"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spTree>
    <p:extLst>
      <p:ext uri="{BB962C8B-B14F-4D97-AF65-F5344CB8AC3E}">
        <p14:creationId xmlns:p14="http://schemas.microsoft.com/office/powerpoint/2010/main" val="4237323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629B-2A6C-73EA-3BE7-180C8262DA27}"/>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B836B91-7698-66F1-164F-DAD75C281B48}"/>
              </a:ext>
            </a:extLst>
          </p:cNvPr>
          <p:cNvSpPr>
            <a:spLocks noGrp="1" noRot="1" noChangeAspect="1"/>
          </p:cNvSpPr>
          <p:nvPr>
            <p:ph type="sldImg"/>
          </p:nvPr>
        </p:nvSpPr>
        <p:spPr>
          <a:ln/>
        </p:spPr>
      </p:sp>
      <p:sp>
        <p:nvSpPr>
          <p:cNvPr id="18434" name="Notes Placeholder 2">
            <a:extLst>
              <a:ext uri="{FF2B5EF4-FFF2-40B4-BE49-F238E27FC236}">
                <a16:creationId xmlns:a16="http://schemas.microsoft.com/office/drawing/2014/main" id="{704E1B7D-BC0C-63CB-380A-037791CA0D61}"/>
              </a:ext>
            </a:extLst>
          </p:cNvPr>
          <p:cNvSpPr>
            <a:spLocks noGrp="1"/>
          </p:cNvSpPr>
          <p:nvPr>
            <p:ph type="body" idx="1"/>
          </p:nvPr>
        </p:nvSpPr>
        <p:spPr>
          <a:noFill/>
          <a:ln/>
        </p:spPr>
        <p:txBody>
          <a:bodyPr/>
          <a:lstStyle/>
          <a:p>
            <a:endParaRPr lang="en-US" dirty="0">
              <a:ea typeface="MS PGothic"/>
            </a:endParaRPr>
          </a:p>
        </p:txBody>
      </p:sp>
      <p:sp>
        <p:nvSpPr>
          <p:cNvPr id="4" name="Slide Number Placeholder 3">
            <a:extLst>
              <a:ext uri="{FF2B5EF4-FFF2-40B4-BE49-F238E27FC236}">
                <a16:creationId xmlns:a16="http://schemas.microsoft.com/office/drawing/2014/main" id="{00C84E2D-E903-B0DE-4378-DD7BFDCB80F5}"/>
              </a:ext>
            </a:extLst>
          </p:cNvPr>
          <p:cNvSpPr>
            <a:spLocks noGrp="1"/>
          </p:cNvSpPr>
          <p:nvPr>
            <p:ph type="sldNum" sz="quarter" idx="5"/>
          </p:nvPr>
        </p:nvSpPr>
        <p:spPr/>
        <p:txBody>
          <a:bodyPr/>
          <a:lstStyle/>
          <a:p>
            <a:pPr>
              <a:defRPr/>
            </a:pPr>
            <a:fld id="{B7343EC3-1447-48BB-B871-A28E5970FBA3}" type="slidenum">
              <a:rPr lang="en-US" smtClean="0"/>
              <a:pPr>
                <a:defRPr/>
              </a:pPr>
              <a:t>10</a:t>
            </a:fld>
            <a:endParaRPr lang="en-US" dirty="0"/>
          </a:p>
        </p:txBody>
      </p:sp>
    </p:spTree>
    <p:extLst>
      <p:ext uri="{BB962C8B-B14F-4D97-AF65-F5344CB8AC3E}">
        <p14:creationId xmlns:p14="http://schemas.microsoft.com/office/powerpoint/2010/main" val="393790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188393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a:t>CLICK TO EDIT MASTER TITLE STYLE</a:t>
            </a:r>
          </a:p>
        </p:txBody>
      </p:sp>
      <p:sp>
        <p:nvSpPr>
          <p:cNvPr id="5" name="Date Placeholder 4"/>
          <p:cNvSpPr>
            <a:spLocks noGrp="1"/>
          </p:cNvSpPr>
          <p:nvPr>
            <p:ph type="dt" sz="half" idx="10"/>
          </p:nvPr>
        </p:nvSpPr>
        <p:spPr/>
        <p:txBody>
          <a:bodyPr/>
          <a:lstStyle/>
          <a:p>
            <a:fld id="{B01BBAE9-019F-4E8B-8003-4A67DE4AAAC5}" type="datetime1">
              <a:rPr lang="en-US" smtClean="0"/>
              <a:t>5/20/2025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18CF7050-A8E5-428C-81D9-F84418705036}" type="slidenum">
              <a:rPr lang="en-US" smtClean="0"/>
              <a:t>‹#›</a:t>
            </a:fld>
            <a:endParaRPr lang="en-US" dirty="0"/>
          </a:p>
        </p:txBody>
      </p:sp>
      <p:sp>
        <p:nvSpPr>
          <p:cNvPr id="9" name="Content Placeholder 2"/>
          <p:cNvSpPr>
            <a:spLocks noGrp="1"/>
          </p:cNvSpPr>
          <p:nvPr>
            <p:ph idx="13" hasCustomPrompt="1"/>
          </p:nvPr>
        </p:nvSpPr>
        <p:spPr>
          <a:xfrm>
            <a:off x="228600"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0" name="Content Placeholder 2"/>
          <p:cNvSpPr>
            <a:spLocks noGrp="1"/>
          </p:cNvSpPr>
          <p:nvPr>
            <p:ph idx="14" hasCustomPrompt="1"/>
          </p:nvPr>
        </p:nvSpPr>
        <p:spPr>
          <a:xfrm>
            <a:off x="228600"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Content Placeholder 2"/>
          <p:cNvSpPr>
            <a:spLocks noGrp="1"/>
          </p:cNvSpPr>
          <p:nvPr>
            <p:ph idx="15" hasCustomPrompt="1"/>
          </p:nvPr>
        </p:nvSpPr>
        <p:spPr>
          <a:xfrm>
            <a:off x="4604657"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2" name="Content Placeholder 2"/>
          <p:cNvSpPr>
            <a:spLocks noGrp="1"/>
          </p:cNvSpPr>
          <p:nvPr>
            <p:ph idx="16" hasCustomPrompt="1"/>
          </p:nvPr>
        </p:nvSpPr>
        <p:spPr>
          <a:xfrm>
            <a:off x="4604657"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Tree>
    <p:extLst>
      <p:ext uri="{BB962C8B-B14F-4D97-AF65-F5344CB8AC3E}">
        <p14:creationId xmlns:p14="http://schemas.microsoft.com/office/powerpoint/2010/main" val="2175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umbere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731520" y="6564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9" name="Rectangle 18"/>
          <p:cNvSpPr/>
          <p:nvPr/>
        </p:nvSpPr>
        <p:spPr>
          <a:xfrm>
            <a:off x="0" y="0"/>
            <a:ext cx="914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2"/>
          <p:cNvSpPr>
            <a:spLocks noGrp="1"/>
          </p:cNvSpPr>
          <p:nvPr>
            <p:ph idx="13" hasCustomPrompt="1"/>
          </p:nvPr>
        </p:nvSpPr>
        <p:spPr>
          <a:xfrm>
            <a:off x="731520" y="10269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5" name="Content Placeholder 2"/>
          <p:cNvSpPr>
            <a:spLocks noGrp="1"/>
          </p:cNvSpPr>
          <p:nvPr>
            <p:ph idx="14" hasCustomPrompt="1"/>
          </p:nvPr>
        </p:nvSpPr>
        <p:spPr>
          <a:xfrm>
            <a:off x="731520" y="2244970"/>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6" name="Content Placeholder 2"/>
          <p:cNvSpPr>
            <a:spLocks noGrp="1"/>
          </p:cNvSpPr>
          <p:nvPr>
            <p:ph idx="15" hasCustomPrompt="1"/>
          </p:nvPr>
        </p:nvSpPr>
        <p:spPr>
          <a:xfrm>
            <a:off x="731520" y="2615399"/>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7" name="Content Placeholder 2"/>
          <p:cNvSpPr>
            <a:spLocks noGrp="1"/>
          </p:cNvSpPr>
          <p:nvPr>
            <p:ph idx="16" hasCustomPrompt="1"/>
          </p:nvPr>
        </p:nvSpPr>
        <p:spPr>
          <a:xfrm>
            <a:off x="731520" y="3846805"/>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p:cNvSpPr>
            <a:spLocks noGrp="1"/>
          </p:cNvSpPr>
          <p:nvPr>
            <p:ph idx="17" hasCustomPrompt="1"/>
          </p:nvPr>
        </p:nvSpPr>
        <p:spPr>
          <a:xfrm>
            <a:off x="731520" y="4217234"/>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9" name="Content Placeholder 2"/>
          <p:cNvSpPr>
            <a:spLocks noGrp="1"/>
          </p:cNvSpPr>
          <p:nvPr>
            <p:ph idx="18" hasCustomPrompt="1"/>
          </p:nvPr>
        </p:nvSpPr>
        <p:spPr>
          <a:xfrm>
            <a:off x="731520" y="53281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30" name="Content Placeholder 2"/>
          <p:cNvSpPr>
            <a:spLocks noGrp="1"/>
          </p:cNvSpPr>
          <p:nvPr>
            <p:ph idx="19" hasCustomPrompt="1"/>
          </p:nvPr>
        </p:nvSpPr>
        <p:spPr>
          <a:xfrm>
            <a:off x="731520" y="56986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Date Placeholder 1"/>
          <p:cNvSpPr>
            <a:spLocks noGrp="1"/>
          </p:cNvSpPr>
          <p:nvPr>
            <p:ph type="dt" sz="half" idx="10"/>
          </p:nvPr>
        </p:nvSpPr>
        <p:spPr>
          <a:xfrm>
            <a:off x="228600" y="6629400"/>
            <a:ext cx="914400" cy="182880"/>
          </a:xfrm>
        </p:spPr>
        <p:txBody>
          <a:bodyPr/>
          <a:lstStyle/>
          <a:p>
            <a:fld id="{6EC6CB9B-D744-4F7C-907A-D2482C0D74B1}" type="datetime1">
              <a:rPr lang="en-US" smtClean="0"/>
              <a:t>5/20/2025</a:t>
            </a:fld>
            <a:endParaRPr lang="en-US" dirty="0"/>
          </a:p>
        </p:txBody>
      </p:sp>
      <p:sp>
        <p:nvSpPr>
          <p:cNvPr id="12"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13" name="Slide Number Placeholder 3"/>
          <p:cNvSpPr>
            <a:spLocks noGrp="1"/>
          </p:cNvSpPr>
          <p:nvPr>
            <p:ph type="sldNum" sz="quarter" idx="12"/>
          </p:nvPr>
        </p:nvSpPr>
        <p:spPr>
          <a:xfrm>
            <a:off x="8229600" y="6629400"/>
            <a:ext cx="685800" cy="182880"/>
          </a:xfrm>
        </p:spPr>
        <p:txBody>
          <a:bodyPr/>
          <a:lstStyle/>
          <a:p>
            <a:fld id="{18CF7050-A8E5-428C-81D9-F84418705036}" type="slidenum">
              <a:rPr lang="en-US" smtClean="0"/>
              <a:t>‹#›</a:t>
            </a:fld>
            <a:endParaRPr lang="en-US" dirty="0"/>
          </a:p>
        </p:txBody>
      </p:sp>
    </p:spTree>
    <p:extLst>
      <p:ext uri="{BB962C8B-B14F-4D97-AF65-F5344CB8AC3E}">
        <p14:creationId xmlns:p14="http://schemas.microsoft.com/office/powerpoint/2010/main" val="1111712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FCA744E-94CE-4C6F-8C7D-45267D00D83C}" type="datetime1">
              <a:rPr lang="en-US" smtClean="0"/>
              <a:t>5/20/2025</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A492503-14B5-4C42-A9FF-1B19405CAC87}" type="slidenum">
              <a:rPr lang="en-US" smtClean="0"/>
              <a:pPr>
                <a:defRPr/>
              </a:pPr>
              <a:t>‹#›</a:t>
            </a:fld>
            <a:endParaRPr lang="en-US" dirty="0"/>
          </a:p>
        </p:txBody>
      </p:sp>
    </p:spTree>
    <p:extLst>
      <p:ext uri="{BB962C8B-B14F-4D97-AF65-F5344CB8AC3E}">
        <p14:creationId xmlns:p14="http://schemas.microsoft.com/office/powerpoint/2010/main" val="2725822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576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QUESTIONS?</a:t>
            </a:r>
          </a:p>
        </p:txBody>
      </p:sp>
      <p:sp>
        <p:nvSpPr>
          <p:cNvPr id="5" name="TextBox 4"/>
          <p:cNvSpPr txBox="1"/>
          <p:nvPr/>
        </p:nvSpPr>
        <p:spPr>
          <a:xfrm>
            <a:off x="457200" y="5715000"/>
            <a:ext cx="8229600"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30000" dirty="0">
                <a:solidFill>
                  <a:srgbClr val="64666A"/>
                </a:solidFill>
                <a:latin typeface="Tw Cen MT" panose="020B0602020104020603" pitchFamily="34" charset="0"/>
              </a:rPr>
              <a:t>This presentation is presented with the understanding that the information contained does not constitute legal, accounting or other professional advice. It is not intended to be responsive to any individual situation or concerns, as the contents of this presentation are intended for general information purposes only. Viewers are urged not to act upon the information contained in this presentation without first consulting competent legal, accounting or other professional advice regarding implications of a particular factual situation. Questions and additional information can be submitted to your Eide Bailly representative, or to the presenter of this session. </a:t>
            </a:r>
          </a:p>
        </p:txBody>
      </p:sp>
      <p:sp>
        <p:nvSpPr>
          <p:cNvPr id="6" name="Rectangle 5"/>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2718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6" name="Rectangle 5"/>
          <p:cNvSpPr/>
          <p:nvPr/>
        </p:nvSpPr>
        <p:spPr>
          <a:xfrm>
            <a:off x="0" y="411480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27432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THANK YOU</a:t>
            </a:r>
          </a:p>
        </p:txBody>
      </p:sp>
      <p:sp>
        <p:nvSpPr>
          <p:cNvPr id="9" name="TextBox 8"/>
          <p:cNvSpPr txBox="1"/>
          <p:nvPr/>
        </p:nvSpPr>
        <p:spPr>
          <a:xfrm>
            <a:off x="457200" y="6375862"/>
            <a:ext cx="8229600" cy="502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baseline="30000" dirty="0">
                <a:solidFill>
                  <a:schemeClr val="tx2"/>
                </a:solidFill>
                <a:latin typeface="+mn-lt"/>
              </a:rPr>
              <a:t>eidebailly.com</a:t>
            </a:r>
          </a:p>
        </p:txBody>
      </p:sp>
      <p:sp>
        <p:nvSpPr>
          <p:cNvPr id="11" name="Subtitle 3"/>
          <p:cNvSpPr>
            <a:spLocks noGrp="1"/>
          </p:cNvSpPr>
          <p:nvPr>
            <p:ph type="subTitle" idx="1"/>
          </p:nvPr>
        </p:nvSpPr>
        <p:spPr>
          <a:xfrm>
            <a:off x="457200" y="4572000"/>
            <a:ext cx="8229600" cy="1446415"/>
          </a:xfrm>
        </p:spPr>
        <p:txBody>
          <a:bodyPr>
            <a:noAutofit/>
          </a:bodyPr>
          <a:lstStyle>
            <a:lvl1pPr algn="ctr">
              <a:defRPr sz="1600" b="0">
                <a:latin typeface="+mn-lt"/>
              </a:defRPr>
            </a:lvl1pPr>
          </a:lstStyle>
          <a:p>
            <a:r>
              <a:rPr lang="en-US" sz="2000"/>
              <a:t>Click to edit Master subtitle style</a:t>
            </a:r>
            <a:endParaRPr lang="en-US" sz="2000" dirty="0"/>
          </a:p>
        </p:txBody>
      </p:sp>
    </p:spTree>
    <p:extLst>
      <p:ext uri="{BB962C8B-B14F-4D97-AF65-F5344CB8AC3E}">
        <p14:creationId xmlns:p14="http://schemas.microsoft.com/office/powerpoint/2010/main" val="917302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4801948"/>
            <a:ext cx="2286000" cy="1625271"/>
          </a:xfrm>
          <a:prstGeom prst="rect">
            <a:avLst/>
          </a:prstGeom>
        </p:spPr>
      </p:pic>
    </p:spTree>
    <p:extLst>
      <p:ext uri="{BB962C8B-B14F-4D97-AF65-F5344CB8AC3E}">
        <p14:creationId xmlns:p14="http://schemas.microsoft.com/office/powerpoint/2010/main" val="110845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993" y="2126502"/>
            <a:ext cx="3664014" cy="2604995"/>
          </a:xfrm>
          <a:prstGeom prst="rect">
            <a:avLst/>
          </a:prstGeom>
        </p:spPr>
      </p:pic>
    </p:spTree>
    <p:extLst>
      <p:ext uri="{BB962C8B-B14F-4D97-AF65-F5344CB8AC3E}">
        <p14:creationId xmlns:p14="http://schemas.microsoft.com/office/powerpoint/2010/main" val="263009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 Eide Bailly with Descriptor">
    <p:spTree>
      <p:nvGrpSpPr>
        <p:cNvPr id="1" name=""/>
        <p:cNvGrpSpPr/>
        <p:nvPr/>
      </p:nvGrpSpPr>
      <p:grpSpPr>
        <a:xfrm>
          <a:off x="0" y="0"/>
          <a:ext cx="0" cy="0"/>
          <a:chOff x="0" y="0"/>
          <a:chExt cx="0" cy="0"/>
        </a:xfrm>
      </p:grpSpPr>
      <p:sp>
        <p:nvSpPr>
          <p:cNvPr id="24" name="Date Placeholder 13"/>
          <p:cNvSpPr>
            <a:spLocks noGrp="1"/>
          </p:cNvSpPr>
          <p:nvPr>
            <p:ph type="dt" sz="half" idx="2"/>
          </p:nvPr>
        </p:nvSpPr>
        <p:spPr>
          <a:xfrm>
            <a:off x="76200" y="6601968"/>
            <a:ext cx="1828800" cy="228600"/>
          </a:xfrm>
          <a:prstGeom prst="rect">
            <a:avLst/>
          </a:prstGeom>
          <a:solidFill>
            <a:schemeClr val="tx1"/>
          </a:solidFill>
        </p:spPr>
        <p:txBody>
          <a:bodyPr/>
          <a:lstStyle>
            <a:lvl1pPr>
              <a:defRPr sz="1100">
                <a:solidFill>
                  <a:schemeClr val="bg1"/>
                </a:solidFill>
                <a:latin typeface="Futura Book" pitchFamily="34" charset="0"/>
              </a:defRPr>
            </a:lvl1pPr>
          </a:lstStyle>
          <a:p>
            <a:fld id="{78E2B49B-9B21-44A4-8E68-320BC087A95E}" type="datetime1">
              <a:rPr lang="en-US" smtClean="0"/>
              <a:t>5/20/2025</a:t>
            </a:fld>
            <a:endParaRPr lang="en-US" dirty="0"/>
          </a:p>
        </p:txBody>
      </p:sp>
      <p:sp>
        <p:nvSpPr>
          <p:cNvPr id="26" name="Slide Number Placeholder 14"/>
          <p:cNvSpPr>
            <a:spLocks noGrp="1"/>
          </p:cNvSpPr>
          <p:nvPr>
            <p:ph type="sldNum" sz="quarter" idx="4"/>
          </p:nvPr>
        </p:nvSpPr>
        <p:spPr>
          <a:xfrm>
            <a:off x="8382000" y="6601968"/>
            <a:ext cx="685800" cy="228600"/>
          </a:xfrm>
          <a:prstGeom prst="rect">
            <a:avLst/>
          </a:prstGeom>
          <a:solidFill>
            <a:schemeClr val="tx1"/>
          </a:solidFill>
        </p:spPr>
        <p:txBody>
          <a:bodyPr/>
          <a:lstStyle>
            <a:lvl1pPr algn="r">
              <a:defRPr sz="1100">
                <a:solidFill>
                  <a:schemeClr val="bg1"/>
                </a:solidFill>
                <a:latin typeface="Futura Book" pitchFamily="34" charset="0"/>
              </a:defRPr>
            </a:lvl1pPr>
          </a:lstStyle>
          <a:p>
            <a:fld id="{91974DF9-AD47-4691-BA21-BBFCE3637A9A}" type="slidenum">
              <a:rPr lang="en-US" smtClean="0"/>
              <a:pPr/>
              <a:t>‹#›</a:t>
            </a:fld>
            <a:endParaRPr lang="en-US" dirty="0"/>
          </a:p>
        </p:txBody>
      </p:sp>
      <p:sp>
        <p:nvSpPr>
          <p:cNvPr id="27" name="Footer Placeholder 15"/>
          <p:cNvSpPr>
            <a:spLocks noGrp="1"/>
          </p:cNvSpPr>
          <p:nvPr>
            <p:ph type="ftr" sz="quarter" idx="3"/>
          </p:nvPr>
        </p:nvSpPr>
        <p:spPr>
          <a:xfrm>
            <a:off x="4953000" y="6382512"/>
            <a:ext cx="4114800" cy="228600"/>
          </a:xfrm>
          <a:prstGeom prst="rect">
            <a:avLst/>
          </a:prstGeom>
        </p:spPr>
        <p:txBody>
          <a:bodyPr/>
          <a:lstStyle>
            <a:lvl1pPr algn="r">
              <a:defRPr sz="1000">
                <a:solidFill>
                  <a:schemeClr val="tx1"/>
                </a:solidFill>
                <a:latin typeface="Futura Book" pitchFamily="34" charset="0"/>
              </a:defRPr>
            </a:lvl1pPr>
          </a:lstStyle>
          <a:p>
            <a:pPr>
              <a:defRPr/>
            </a:pPr>
            <a:endParaRPr lang="en-US" dirty="0"/>
          </a:p>
        </p:txBody>
      </p:sp>
      <p:sp>
        <p:nvSpPr>
          <p:cNvPr id="3" name="Subtitle 2"/>
          <p:cNvSpPr>
            <a:spLocks noGrp="1"/>
          </p:cNvSpPr>
          <p:nvPr>
            <p:ph type="subTitle" idx="1"/>
          </p:nvPr>
        </p:nvSpPr>
        <p:spPr>
          <a:xfrm>
            <a:off x="228600" y="2971800"/>
            <a:ext cx="8686800" cy="1600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228600" y="457200"/>
            <a:ext cx="8686800" cy="1371600"/>
          </a:xfrm>
          <a:solidFill>
            <a:schemeClr val="tx1"/>
          </a:solidFill>
        </p:spPr>
        <p:txBody>
          <a:bodyPr>
            <a:norm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57912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1823615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406141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3970467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209" y="4801948"/>
            <a:ext cx="2209582" cy="1625271"/>
          </a:xfrm>
          <a:prstGeom prst="rect">
            <a:avLst/>
          </a:prstGeom>
        </p:spPr>
      </p:pic>
    </p:spTree>
    <p:extLst>
      <p:ext uri="{BB962C8B-B14F-4D97-AF65-F5344CB8AC3E}">
        <p14:creationId xmlns:p14="http://schemas.microsoft.com/office/powerpoint/2010/main" val="213121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33" y="2126502"/>
            <a:ext cx="3541533" cy="2604995"/>
          </a:xfrm>
          <a:prstGeom prst="rect">
            <a:avLst/>
          </a:prstGeom>
        </p:spPr>
      </p:pic>
      <p:sp>
        <p:nvSpPr>
          <p:cNvPr id="4" name="TextBox 3">
            <a:extLst>
              <a:ext uri="{FF2B5EF4-FFF2-40B4-BE49-F238E27FC236}">
                <a16:creationId xmlns:a16="http://schemas.microsoft.com/office/drawing/2014/main" id="{FB487C71-6587-49E5-880B-02ED9FB039BD}"/>
              </a:ext>
            </a:extLst>
          </p:cNvPr>
          <p:cNvSpPr txBox="1"/>
          <p:nvPr/>
        </p:nvSpPr>
        <p:spPr>
          <a:xfrm>
            <a:off x="457200" y="5715000"/>
            <a:ext cx="8229600" cy="646331"/>
          </a:xfrm>
          <a:prstGeom prst="rect">
            <a:avLst/>
          </a:prstGeom>
          <a:noFill/>
        </p:spPr>
        <p:txBody>
          <a:bodyPr wrap="square" rtlCol="0">
            <a:spAutoFit/>
          </a:bodyPr>
          <a:lstStyle/>
          <a:p>
            <a:pPr rtl="0"/>
            <a:r>
              <a:rPr lang="en-US" sz="1200" b="0" i="0" u="none" strike="noStrike" kern="1200" baseline="0" dirty="0">
                <a:solidFill>
                  <a:schemeClr val="accent1"/>
                </a:solidFill>
                <a:latin typeface="+mn-lt"/>
                <a:ea typeface="+mn-ea"/>
                <a:cs typeface="+mn-cs"/>
              </a:rPr>
              <a:t>Financial Advisor offers Investment Advisory Services through Eide Bailly Advisors LLC, a Registered Investment Advisor. Securities offered through United Planners Financial Services, Member of FINRA and SIPC. Eide Bailly Financial Services, LLC is the holding company for Eide Bailly Advisors, LLC. Eide Bailly Financial Services and its subsidiaries are not affiliated with United Planners.</a:t>
            </a:r>
          </a:p>
        </p:txBody>
      </p:sp>
    </p:spTree>
    <p:extLst>
      <p:ext uri="{BB962C8B-B14F-4D97-AF65-F5344CB8AC3E}">
        <p14:creationId xmlns:p14="http://schemas.microsoft.com/office/powerpoint/2010/main" val="1387530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Title Slide - Clien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8717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228600" y="0"/>
            <a:ext cx="8686800" cy="914400"/>
          </a:xfrm>
          <a:prstGeom prst="rect">
            <a:avLst/>
          </a:prstGeom>
        </p:spPr>
        <p:txBody>
          <a:bodyPr vert="horz" lIns="0" tIns="45720" rIns="0" bIns="45720" rtlCol="0" anchor="b" anchorCtr="0">
            <a:normAutofit/>
          </a:bodyPr>
          <a:lstStyle>
            <a:lvl1pPr>
              <a:defRPr baseline="0"/>
            </a:lvl1pPr>
          </a:lstStyle>
          <a:p>
            <a:r>
              <a:rPr lang="en-US" dirty="0"/>
              <a:t>CLICK TO EDIT MASTER TITLE STYLE</a:t>
            </a:r>
          </a:p>
        </p:txBody>
      </p:sp>
      <p:sp>
        <p:nvSpPr>
          <p:cNvPr id="13" name="Text Placeholder 2"/>
          <p:cNvSpPr>
            <a:spLocks noGrp="1"/>
          </p:cNvSpPr>
          <p:nvPr>
            <p:ph idx="1"/>
          </p:nvPr>
        </p:nvSpPr>
        <p:spPr>
          <a:xfrm>
            <a:off x="228600" y="1280160"/>
            <a:ext cx="8686800" cy="5212080"/>
          </a:xfrm>
          <a:prstGeom prst="rect">
            <a:avLst/>
          </a:prstGeom>
        </p:spPr>
        <p:txBody>
          <a:bodyPr vert="horz" lIns="91440" tIns="45720" rIns="91440" bIns="45720" rtlCol="0">
            <a:normAutofit/>
          </a:bodyPr>
          <a:lstStyle>
            <a:lvl1pPr marL="0" indent="0">
              <a:spcBef>
                <a:spcPts val="0"/>
              </a:spcBef>
              <a:buFont typeface="Arial" panose="020B0604020202020204" pitchFamily="34" charset="0"/>
              <a:buNone/>
              <a:defRPr/>
            </a:lvl1pPr>
            <a:lvl2pPr marL="342900" indent="0">
              <a:spcBef>
                <a:spcPts val="0"/>
              </a:spcBef>
              <a:buFont typeface="Arial" panose="020B0604020202020204" pitchFamily="34" charset="0"/>
              <a:buNone/>
              <a:defRPr/>
            </a:lvl2pPr>
            <a:lvl3pPr marL="685800" indent="0">
              <a:spcBef>
                <a:spcPts val="0"/>
              </a:spcBef>
              <a:buFont typeface="Arial" panose="020B0604020202020204" pitchFamily="34" charset="0"/>
              <a:buNone/>
              <a:defRPr/>
            </a:lvl3pPr>
            <a:lvl4pPr marL="1028700" indent="0">
              <a:spcBef>
                <a:spcPts val="0"/>
              </a:spcBef>
              <a:buFont typeface="Arial" panose="020B0604020202020204" pitchFamily="34" charset="0"/>
              <a:buNone/>
              <a:defRPr/>
            </a:lvl4pPr>
            <a:lvl5pPr marL="1371600" indent="0">
              <a:spcBef>
                <a:spcPts val="0"/>
              </a:spcBef>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010F8ADB-6B10-4DDF-B77F-E51DA746F9D3}" type="datetime1">
              <a:rPr lang="en-US" smtClean="0"/>
              <a:t>5/20/2025</a:t>
            </a:fld>
            <a:endParaRPr lang="en-US" dirty="0"/>
          </a:p>
        </p:txBody>
      </p:sp>
      <p:sp>
        <p:nvSpPr>
          <p:cNvPr id="1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pPr>
              <a:defRPr/>
            </a:pPr>
            <a:fld id="{D4E12B44-2E54-4B1D-A186-F05BEB2E40FA}" type="slidenum">
              <a:rPr lang="en-US" smtClean="0"/>
              <a:pPr>
                <a:defRPr/>
              </a:pPr>
              <a:t>‹#›</a:t>
            </a:fld>
            <a:endParaRPr lang="en-US" dirty="0"/>
          </a:p>
        </p:txBody>
      </p:sp>
    </p:spTree>
    <p:extLst>
      <p:ext uri="{BB962C8B-B14F-4D97-AF65-F5344CB8AC3E}">
        <p14:creationId xmlns:p14="http://schemas.microsoft.com/office/powerpoint/2010/main" val="2004661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a:t>CLICK TO EDIT MASTER TITLE STYLE</a:t>
            </a:r>
          </a:p>
        </p:txBody>
      </p:sp>
      <p:sp>
        <p:nvSpPr>
          <p:cNvPr id="5" name="Date Placeholder 4"/>
          <p:cNvSpPr>
            <a:spLocks noGrp="1"/>
          </p:cNvSpPr>
          <p:nvPr>
            <p:ph type="dt" sz="half" idx="10"/>
          </p:nvPr>
        </p:nvSpPr>
        <p:spPr/>
        <p:txBody>
          <a:bodyPr/>
          <a:lstStyle/>
          <a:p>
            <a:fld id="{B01BBAE9-019F-4E8B-8003-4A67DE4AAAC5}" type="datetime1">
              <a:rPr lang="en-US" smtClean="0"/>
              <a:t>5/20/2025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18CF7050-A8E5-428C-81D9-F84418705036}" type="slidenum">
              <a:rPr lang="en-US" smtClean="0"/>
              <a:t>‹#›</a:t>
            </a:fld>
            <a:endParaRPr lang="en-US" dirty="0"/>
          </a:p>
        </p:txBody>
      </p:sp>
      <p:sp>
        <p:nvSpPr>
          <p:cNvPr id="9" name="Content Placeholder 2"/>
          <p:cNvSpPr>
            <a:spLocks noGrp="1"/>
          </p:cNvSpPr>
          <p:nvPr>
            <p:ph idx="13" hasCustomPrompt="1"/>
          </p:nvPr>
        </p:nvSpPr>
        <p:spPr>
          <a:xfrm>
            <a:off x="228600"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0" name="Content Placeholder 2"/>
          <p:cNvSpPr>
            <a:spLocks noGrp="1"/>
          </p:cNvSpPr>
          <p:nvPr>
            <p:ph idx="14" hasCustomPrompt="1"/>
          </p:nvPr>
        </p:nvSpPr>
        <p:spPr>
          <a:xfrm>
            <a:off x="228600"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Content Placeholder 2"/>
          <p:cNvSpPr>
            <a:spLocks noGrp="1"/>
          </p:cNvSpPr>
          <p:nvPr>
            <p:ph idx="15" hasCustomPrompt="1"/>
          </p:nvPr>
        </p:nvSpPr>
        <p:spPr>
          <a:xfrm>
            <a:off x="4604657"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2" name="Content Placeholder 2"/>
          <p:cNvSpPr>
            <a:spLocks noGrp="1"/>
          </p:cNvSpPr>
          <p:nvPr>
            <p:ph idx="16" hasCustomPrompt="1"/>
          </p:nvPr>
        </p:nvSpPr>
        <p:spPr>
          <a:xfrm>
            <a:off x="4604657"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Tree>
    <p:extLst>
      <p:ext uri="{BB962C8B-B14F-4D97-AF65-F5344CB8AC3E}">
        <p14:creationId xmlns:p14="http://schemas.microsoft.com/office/powerpoint/2010/main" val="4204893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265330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1883611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209" y="4801948"/>
            <a:ext cx="2209582" cy="1625271"/>
          </a:xfrm>
          <a:prstGeom prst="rect">
            <a:avLst/>
          </a:prstGeom>
        </p:spPr>
      </p:pic>
    </p:spTree>
    <p:extLst>
      <p:ext uri="{BB962C8B-B14F-4D97-AF65-F5344CB8AC3E}">
        <p14:creationId xmlns:p14="http://schemas.microsoft.com/office/powerpoint/2010/main" val="1205842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33" y="2126502"/>
            <a:ext cx="3541533" cy="2604995"/>
          </a:xfrm>
          <a:prstGeom prst="rect">
            <a:avLst/>
          </a:prstGeom>
        </p:spPr>
      </p:pic>
      <p:sp>
        <p:nvSpPr>
          <p:cNvPr id="4" name="TextBox 3">
            <a:extLst>
              <a:ext uri="{FF2B5EF4-FFF2-40B4-BE49-F238E27FC236}">
                <a16:creationId xmlns:a16="http://schemas.microsoft.com/office/drawing/2014/main" id="{FB487C71-6587-49E5-880B-02ED9FB039BD}"/>
              </a:ext>
            </a:extLst>
          </p:cNvPr>
          <p:cNvSpPr txBox="1"/>
          <p:nvPr/>
        </p:nvSpPr>
        <p:spPr>
          <a:xfrm>
            <a:off x="457200" y="5715000"/>
            <a:ext cx="8229600" cy="646331"/>
          </a:xfrm>
          <a:prstGeom prst="rect">
            <a:avLst/>
          </a:prstGeom>
          <a:noFill/>
        </p:spPr>
        <p:txBody>
          <a:bodyPr wrap="square" rtlCol="0">
            <a:spAutoFit/>
          </a:bodyPr>
          <a:lstStyle/>
          <a:p>
            <a:pPr rtl="0"/>
            <a:r>
              <a:rPr lang="en-US" sz="1200" b="0" i="0" u="none" strike="noStrike" kern="1200" baseline="0" dirty="0">
                <a:solidFill>
                  <a:schemeClr val="accent1"/>
                </a:solidFill>
                <a:latin typeface="+mn-lt"/>
                <a:ea typeface="+mn-ea"/>
                <a:cs typeface="+mn-cs"/>
              </a:rPr>
              <a:t>Financial Advisor offers Investment Advisory Services through Eide Bailly Advisors LLC, a Registered Investment Advisor. Securities offered through United Planners Financial Services, Member of FINRA and SIPC. Eide Bailly Financial Services, LLC is the holding company for Eide Bailly Advisors, LLC. Eide Bailly Financial Services and its subsidiaries are not affiliated with United Planners.</a:t>
            </a:r>
          </a:p>
        </p:txBody>
      </p:sp>
    </p:spTree>
    <p:extLst>
      <p:ext uri="{BB962C8B-B14F-4D97-AF65-F5344CB8AC3E}">
        <p14:creationId xmlns:p14="http://schemas.microsoft.com/office/powerpoint/2010/main" val="3517089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 Eide Bailly with Descriptor">
    <p:spTree>
      <p:nvGrpSpPr>
        <p:cNvPr id="1" name=""/>
        <p:cNvGrpSpPr/>
        <p:nvPr/>
      </p:nvGrpSpPr>
      <p:grpSpPr>
        <a:xfrm>
          <a:off x="0" y="0"/>
          <a:ext cx="0" cy="0"/>
          <a:chOff x="0" y="0"/>
          <a:chExt cx="0" cy="0"/>
        </a:xfrm>
      </p:grpSpPr>
      <p:sp>
        <p:nvSpPr>
          <p:cNvPr id="24" name="Date Placeholder 13"/>
          <p:cNvSpPr>
            <a:spLocks noGrp="1"/>
          </p:cNvSpPr>
          <p:nvPr>
            <p:ph type="dt" sz="half" idx="2"/>
          </p:nvPr>
        </p:nvSpPr>
        <p:spPr>
          <a:xfrm>
            <a:off x="76200" y="6601968"/>
            <a:ext cx="1828800" cy="228600"/>
          </a:xfrm>
          <a:prstGeom prst="rect">
            <a:avLst/>
          </a:prstGeom>
          <a:solidFill>
            <a:schemeClr val="tx1"/>
          </a:solidFill>
        </p:spPr>
        <p:txBody>
          <a:bodyPr/>
          <a:lstStyle>
            <a:lvl1pPr>
              <a:defRPr sz="1100">
                <a:solidFill>
                  <a:schemeClr val="bg1"/>
                </a:solidFill>
                <a:latin typeface="Futura Book" pitchFamily="34" charset="0"/>
              </a:defRPr>
            </a:lvl1pPr>
          </a:lstStyle>
          <a:p>
            <a:fld id="{4922B67E-CABF-4800-B026-09B875C58E94}" type="datetime1">
              <a:rPr lang="en-US" smtClean="0"/>
              <a:t>5/20/2025</a:t>
            </a:fld>
            <a:endParaRPr lang="en-US" dirty="0"/>
          </a:p>
        </p:txBody>
      </p:sp>
      <p:sp>
        <p:nvSpPr>
          <p:cNvPr id="26" name="Slide Number Placeholder 14"/>
          <p:cNvSpPr>
            <a:spLocks noGrp="1"/>
          </p:cNvSpPr>
          <p:nvPr>
            <p:ph type="sldNum" sz="quarter" idx="4"/>
          </p:nvPr>
        </p:nvSpPr>
        <p:spPr>
          <a:xfrm>
            <a:off x="8382000" y="6601968"/>
            <a:ext cx="685800" cy="228600"/>
          </a:xfrm>
          <a:prstGeom prst="rect">
            <a:avLst/>
          </a:prstGeom>
          <a:solidFill>
            <a:schemeClr val="tx1"/>
          </a:solidFill>
        </p:spPr>
        <p:txBody>
          <a:bodyPr/>
          <a:lstStyle>
            <a:lvl1pPr algn="r">
              <a:defRPr sz="1100">
                <a:solidFill>
                  <a:schemeClr val="bg1"/>
                </a:solidFill>
                <a:latin typeface="Futura Book" pitchFamily="34" charset="0"/>
              </a:defRPr>
            </a:lvl1pPr>
          </a:lstStyle>
          <a:p>
            <a:fld id="{91974DF9-AD47-4691-BA21-BBFCE3637A9A}" type="slidenum">
              <a:rPr lang="en-US" smtClean="0"/>
              <a:pPr/>
              <a:t>‹#›</a:t>
            </a:fld>
            <a:endParaRPr lang="en-US" dirty="0"/>
          </a:p>
        </p:txBody>
      </p:sp>
      <p:sp>
        <p:nvSpPr>
          <p:cNvPr id="27" name="Footer Placeholder 15"/>
          <p:cNvSpPr>
            <a:spLocks noGrp="1"/>
          </p:cNvSpPr>
          <p:nvPr>
            <p:ph type="ftr" sz="quarter" idx="3"/>
          </p:nvPr>
        </p:nvSpPr>
        <p:spPr>
          <a:xfrm>
            <a:off x="4953000" y="6382512"/>
            <a:ext cx="4114800" cy="228600"/>
          </a:xfrm>
          <a:prstGeom prst="rect">
            <a:avLst/>
          </a:prstGeom>
        </p:spPr>
        <p:txBody>
          <a:bodyPr/>
          <a:lstStyle>
            <a:lvl1pPr algn="r">
              <a:defRPr sz="1000">
                <a:solidFill>
                  <a:schemeClr val="tx1"/>
                </a:solidFill>
                <a:latin typeface="Futura Book" pitchFamily="34" charset="0"/>
              </a:defRPr>
            </a:lvl1pPr>
          </a:lstStyle>
          <a:p>
            <a:pPr>
              <a:defRPr/>
            </a:pPr>
            <a:endParaRPr lang="en-US" dirty="0"/>
          </a:p>
        </p:txBody>
      </p:sp>
      <p:sp>
        <p:nvSpPr>
          <p:cNvPr id="3" name="Subtitle 2"/>
          <p:cNvSpPr>
            <a:spLocks noGrp="1"/>
          </p:cNvSpPr>
          <p:nvPr>
            <p:ph type="subTitle" idx="1"/>
          </p:nvPr>
        </p:nvSpPr>
        <p:spPr>
          <a:xfrm>
            <a:off x="228600" y="2971800"/>
            <a:ext cx="8686800" cy="1600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228600" y="457200"/>
            <a:ext cx="8686800" cy="1371600"/>
          </a:xfrm>
          <a:solidFill>
            <a:schemeClr val="tx1"/>
          </a:solidFill>
        </p:spPr>
        <p:txBody>
          <a:bodyPr>
            <a:norm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7614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lient">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76484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Title Slide - Client">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30667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309498302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2353719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 Client">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1987310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228600" y="0"/>
            <a:ext cx="8686800" cy="914400"/>
          </a:xfrm>
          <a:prstGeom prst="rect">
            <a:avLst/>
          </a:prstGeom>
        </p:spPr>
        <p:txBody>
          <a:bodyPr vert="horz" lIns="0" tIns="45720" rIns="0" bIns="45720" rtlCol="0" anchor="b" anchorCtr="0">
            <a:normAutofit/>
          </a:bodyPr>
          <a:lstStyle>
            <a:lvl1pPr>
              <a:defRPr baseline="0"/>
            </a:lvl1pPr>
          </a:lstStyle>
          <a:p>
            <a:r>
              <a:rPr lang="en-US" dirty="0"/>
              <a:t>CLICK TO EDIT MASTER TITLE STYLE</a:t>
            </a:r>
          </a:p>
        </p:txBody>
      </p:sp>
      <p:sp>
        <p:nvSpPr>
          <p:cNvPr id="13" name="Text Placeholder 2"/>
          <p:cNvSpPr>
            <a:spLocks noGrp="1"/>
          </p:cNvSpPr>
          <p:nvPr>
            <p:ph idx="1"/>
          </p:nvPr>
        </p:nvSpPr>
        <p:spPr>
          <a:xfrm>
            <a:off x="228600" y="1280160"/>
            <a:ext cx="8686800" cy="5212080"/>
          </a:xfrm>
          <a:prstGeom prst="rect">
            <a:avLst/>
          </a:prstGeom>
        </p:spPr>
        <p:txBody>
          <a:bodyPr vert="horz" lIns="91440" tIns="45720" rIns="91440" bIns="45720" rtlCol="0">
            <a:normAutofit/>
          </a:bodyPr>
          <a:lstStyle>
            <a:lvl1pPr marL="0" indent="0">
              <a:spcBef>
                <a:spcPts val="0"/>
              </a:spcBef>
              <a:buFont typeface="Arial" panose="020B0604020202020204" pitchFamily="34" charset="0"/>
              <a:buNone/>
              <a:defRPr/>
            </a:lvl1pPr>
            <a:lvl2pPr marL="342900" indent="0">
              <a:spcBef>
                <a:spcPts val="0"/>
              </a:spcBef>
              <a:buFont typeface="Arial" panose="020B0604020202020204" pitchFamily="34" charset="0"/>
              <a:buNone/>
              <a:defRPr/>
            </a:lvl2pPr>
            <a:lvl3pPr marL="685800" indent="0">
              <a:spcBef>
                <a:spcPts val="0"/>
              </a:spcBef>
              <a:buFont typeface="Arial" panose="020B0604020202020204" pitchFamily="34" charset="0"/>
              <a:buNone/>
              <a:defRPr/>
            </a:lvl3pPr>
            <a:lvl4pPr marL="1028700" indent="0">
              <a:spcBef>
                <a:spcPts val="0"/>
              </a:spcBef>
              <a:buFont typeface="Arial" panose="020B0604020202020204" pitchFamily="34" charset="0"/>
              <a:buNone/>
              <a:defRPr/>
            </a:lvl4pPr>
            <a:lvl5pPr marL="1371600" indent="0">
              <a:spcBef>
                <a:spcPts val="0"/>
              </a:spcBef>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8251AC35-8480-4DEE-A368-D7DE37312FB3}" type="datetime1">
              <a:rPr lang="en-US" smtClean="0"/>
              <a:t>5/20/2025</a:t>
            </a:fld>
            <a:endParaRPr lang="en-US" dirty="0"/>
          </a:p>
        </p:txBody>
      </p:sp>
      <p:sp>
        <p:nvSpPr>
          <p:cNvPr id="1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pPr>
              <a:defRPr/>
            </a:pPr>
            <a:fld id="{D4E12B44-2E54-4B1D-A186-F05BEB2E40FA}" type="slidenum">
              <a:rPr lang="en-US" smtClean="0"/>
              <a:pPr>
                <a:defRPr/>
              </a:pPr>
              <a:t>‹#›</a:t>
            </a:fld>
            <a:endParaRPr lang="en-US" dirty="0"/>
          </a:p>
        </p:txBody>
      </p:sp>
    </p:spTree>
    <p:extLst>
      <p:ext uri="{BB962C8B-B14F-4D97-AF65-F5344CB8AC3E}">
        <p14:creationId xmlns:p14="http://schemas.microsoft.com/office/powerpoint/2010/main" val="3244148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mp; Content with Call 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99" y="457200"/>
            <a:ext cx="5715000" cy="1033271"/>
          </a:xfrm>
        </p:spPr>
        <p:txBody>
          <a:bodyPr lIns="91440" rIns="91440">
            <a:noAutofit/>
          </a:bodyPr>
          <a:lstStyle>
            <a:lvl1pPr>
              <a:defRPr sz="4000" spc="-150" baseline="0">
                <a:solidFill>
                  <a:schemeClr val="bg2"/>
                </a:solidFill>
              </a:defRPr>
            </a:lvl1pPr>
          </a:lstStyle>
          <a:p>
            <a:r>
              <a:rPr lang="en-US" dirty="0"/>
              <a:t>CLICK TO EDIT MASTER</a:t>
            </a:r>
          </a:p>
        </p:txBody>
      </p:sp>
      <p:sp>
        <p:nvSpPr>
          <p:cNvPr id="3" name="Content Placeholder 2"/>
          <p:cNvSpPr>
            <a:spLocks noGrp="1"/>
          </p:cNvSpPr>
          <p:nvPr>
            <p:ph idx="1"/>
          </p:nvPr>
        </p:nvSpPr>
        <p:spPr>
          <a:xfrm>
            <a:off x="228598" y="1490471"/>
            <a:ext cx="5715000" cy="4993455"/>
          </a:xfrm>
        </p:spPr>
        <p:txBody>
          <a:bodyPr/>
          <a:lstStyle>
            <a:lvl1pPr marL="0" indent="0">
              <a:buFont typeface="Arial" panose="020B0604020202020204" pitchFamily="34" charset="0"/>
              <a:buNone/>
              <a:defRPr>
                <a:solidFill>
                  <a:schemeClr val="tx2"/>
                </a:solidFill>
                <a:latin typeface="Tw Cen MT" panose="020B0602020104020603" pitchFamily="34" charset="0"/>
              </a:defRPr>
            </a:lvl1pPr>
            <a:lvl2pPr marL="342900" indent="0">
              <a:buFont typeface="Arial" panose="020B0604020202020204" pitchFamily="34" charset="0"/>
              <a:buNone/>
              <a:defRPr>
                <a:solidFill>
                  <a:schemeClr val="accent1"/>
                </a:solidFill>
                <a:latin typeface="Tw Cen MT" panose="020B0602020104020603" pitchFamily="34" charset="0"/>
              </a:defRPr>
            </a:lvl2pPr>
            <a:lvl3pPr marL="685800" indent="0">
              <a:buFont typeface="Arial" panose="020B0604020202020204" pitchFamily="34" charset="0"/>
              <a:buNone/>
              <a:defRPr>
                <a:solidFill>
                  <a:schemeClr val="accent1"/>
                </a:solidFill>
                <a:latin typeface="Tw Cen MT" panose="020B0602020104020603" pitchFamily="34" charset="0"/>
              </a:defRPr>
            </a:lvl3pPr>
            <a:lvl4pPr marL="1028700" indent="0">
              <a:buFont typeface="Arial" panose="020B0604020202020204" pitchFamily="34" charset="0"/>
              <a:buNone/>
              <a:defRPr>
                <a:solidFill>
                  <a:schemeClr val="accent1"/>
                </a:solidFill>
                <a:latin typeface="Tw Cen MT" panose="020B0602020104020603" pitchFamily="34" charset="0"/>
              </a:defRPr>
            </a:lvl4pPr>
            <a:lvl5pPr marL="1371600" indent="0">
              <a:buFont typeface="Arial" panose="020B0604020202020204" pitchFamily="34" charset="0"/>
              <a:buNone/>
              <a:defRPr>
                <a:solidFill>
                  <a:schemeClr val="accent1"/>
                </a:solidFill>
                <a:latin typeface="Tw Cen MT" panose="020B06020201040206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6400800" y="0"/>
            <a:ext cx="274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5/20/2025</a:t>
            </a:fld>
            <a:endParaRPr lang="en-US" dirty="0"/>
          </a:p>
        </p:txBody>
      </p:sp>
      <p:sp>
        <p:nvSpPr>
          <p:cNvPr id="12" name="Footer Placeholder 4"/>
          <p:cNvSpPr>
            <a:spLocks noGrp="1"/>
          </p:cNvSpPr>
          <p:nvPr>
            <p:ph type="ftr" sz="quarter" idx="3"/>
          </p:nvPr>
        </p:nvSpPr>
        <p:spPr>
          <a:xfrm>
            <a:off x="1366684" y="6629400"/>
            <a:ext cx="3618271"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3" name="Slide Number Placeholder 5"/>
          <p:cNvSpPr>
            <a:spLocks noGrp="1"/>
          </p:cNvSpPr>
          <p:nvPr>
            <p:ph type="sldNum" sz="quarter" idx="4"/>
          </p:nvPr>
        </p:nvSpPr>
        <p:spPr>
          <a:xfrm>
            <a:off x="5257798"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15" name="Content Placeholder 2"/>
          <p:cNvSpPr>
            <a:spLocks noGrp="1"/>
          </p:cNvSpPr>
          <p:nvPr>
            <p:ph idx="10"/>
          </p:nvPr>
        </p:nvSpPr>
        <p:spPr>
          <a:xfrm>
            <a:off x="6629400" y="1920240"/>
            <a:ext cx="2286000" cy="2361219"/>
          </a:xfrm>
        </p:spPr>
        <p:txBody>
          <a:bodyPr lIns="0" tIns="0" rIns="0" bIns="0">
            <a:normAutofit/>
          </a:bodyPr>
          <a:lstStyle>
            <a:lvl1pPr marL="0" indent="0">
              <a:lnSpc>
                <a:spcPct val="100000"/>
              </a:lnSpc>
              <a:spcAft>
                <a:spcPts val="200"/>
              </a:spcAft>
              <a:buNone/>
              <a:defRPr sz="1800">
                <a:solidFill>
                  <a:schemeClr val="bg1"/>
                </a:solidFill>
                <a:latin typeface="+mj-lt"/>
              </a:defRPr>
            </a:lvl1pPr>
            <a:lvl2pPr marL="342900" indent="0">
              <a:buNone/>
              <a:defRPr sz="3000">
                <a:solidFill>
                  <a:schemeClr val="bg1"/>
                </a:solidFill>
                <a:latin typeface="+mj-lt"/>
              </a:defRPr>
            </a:lvl2pPr>
            <a:lvl3pPr marL="685800" indent="0">
              <a:buNone/>
              <a:defRPr sz="3000">
                <a:solidFill>
                  <a:schemeClr val="bg1"/>
                </a:solidFill>
                <a:latin typeface="+mj-lt"/>
              </a:defRPr>
            </a:lvl3pPr>
            <a:lvl4pPr marL="1028700" indent="0">
              <a:buNone/>
              <a:defRPr sz="3000">
                <a:solidFill>
                  <a:schemeClr val="bg1"/>
                </a:solidFill>
                <a:latin typeface="+mj-lt"/>
              </a:defRPr>
            </a:lvl4pPr>
            <a:lvl5pPr marL="1371600" indent="0">
              <a:buNone/>
              <a:defRPr sz="3000">
                <a:solidFill>
                  <a:schemeClr val="bg1"/>
                </a:solidFill>
                <a:latin typeface="+mj-lt"/>
              </a:defRPr>
            </a:lvl5pPr>
          </a:lstStyle>
          <a:p>
            <a:pPr lvl="0"/>
            <a:r>
              <a:rPr lang="en-US"/>
              <a:t>Edit Master text styles</a:t>
            </a:r>
          </a:p>
        </p:txBody>
      </p:sp>
      <p:pic>
        <p:nvPicPr>
          <p:cNvPr id="14" name="Picture 13">
            <a:extLst>
              <a:ext uri="{FF2B5EF4-FFF2-40B4-BE49-F238E27FC236}">
                <a16:creationId xmlns:a16="http://schemas.microsoft.com/office/drawing/2014/main" id="{878B2B54-88FA-4A50-93BF-21830E247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216" y="1490472"/>
            <a:ext cx="632447" cy="243990"/>
          </a:xfrm>
          <a:prstGeom prst="rect">
            <a:avLst/>
          </a:prstGeom>
        </p:spPr>
      </p:pic>
    </p:spTree>
    <p:extLst>
      <p:ext uri="{BB962C8B-B14F-4D97-AF65-F5344CB8AC3E}">
        <p14:creationId xmlns:p14="http://schemas.microsoft.com/office/powerpoint/2010/main" val="390600822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ivider Slide -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3C4CA861-687E-4CB4-B18D-5E64A953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342590427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Divider Slide - Gray">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43227E9E-CD79-4BE6-82A5-2EB6269E4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5544515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ivider Slide - Whit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tx2"/>
                </a:solidFill>
              </a:defRPr>
            </a:lvl1pPr>
          </a:lstStyle>
          <a:p>
            <a:r>
              <a:rPr lang="en-US" dirty="0"/>
              <a:t>SECTION TITLE</a:t>
            </a:r>
          </a:p>
        </p:txBody>
      </p:sp>
      <p:pic>
        <p:nvPicPr>
          <p:cNvPr id="5" name="Picture 4">
            <a:extLst>
              <a:ext uri="{FF2B5EF4-FFF2-40B4-BE49-F238E27FC236}">
                <a16:creationId xmlns:a16="http://schemas.microsoft.com/office/drawing/2014/main" id="{6E9BE945-D159-4F5D-A837-7E3D924B0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22737766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1"/>
          <p:cNvSpPr/>
          <p:nvPr/>
        </p:nvSpPr>
        <p:spPr>
          <a:xfrm>
            <a:off x="0" y="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1"/>
          <p:cNvSpPr>
            <a:spLocks noGrp="1"/>
          </p:cNvSpPr>
          <p:nvPr>
            <p:ph type="dt" sz="half" idx="10"/>
          </p:nvPr>
        </p:nvSpPr>
        <p:spPr>
          <a:xfrm>
            <a:off x="228600" y="6629400"/>
            <a:ext cx="914400" cy="182880"/>
          </a:xfrm>
        </p:spPr>
        <p:txBody>
          <a:bodyPr/>
          <a:lstStyle/>
          <a:p>
            <a:fld id="{D47F6706-DB95-4B70-A277-5B1CD453B9FC}" type="datetime1">
              <a:rPr lang="en-US" smtClean="0"/>
              <a:t>5/20/2025</a:t>
            </a:fld>
            <a:endParaRPr lang="en-US" dirty="0"/>
          </a:p>
        </p:txBody>
      </p:sp>
      <p:sp>
        <p:nvSpPr>
          <p:cNvPr id="5"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6" name="Slide Number Placeholder 3"/>
          <p:cNvSpPr>
            <a:spLocks noGrp="1"/>
          </p:cNvSpPr>
          <p:nvPr>
            <p:ph type="sldNum" sz="quarter" idx="12"/>
          </p:nvPr>
        </p:nvSpPr>
        <p:spPr>
          <a:xfrm>
            <a:off x="8229600" y="6629400"/>
            <a:ext cx="685800" cy="182880"/>
          </a:xfrm>
        </p:spPr>
        <p:txBody>
          <a:bodyPr/>
          <a:lstStyle/>
          <a:p>
            <a:pPr>
              <a:defRPr/>
            </a:pPr>
            <a:fld id="{24894653-E554-47E1-A8B1-31A52BA4DE12}" type="slidenum">
              <a:rPr lang="en-US" smtClean="0"/>
              <a:pPr>
                <a:defRPr/>
              </a:pPr>
              <a:t>‹#›</a:t>
            </a:fld>
            <a:endParaRPr lang="en-US" dirty="0"/>
          </a:p>
        </p:txBody>
      </p:sp>
    </p:spTree>
    <p:extLst>
      <p:ext uri="{BB962C8B-B14F-4D97-AF65-F5344CB8AC3E}">
        <p14:creationId xmlns:p14="http://schemas.microsoft.com/office/powerpoint/2010/main" val="137658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228600" y="0"/>
            <a:ext cx="8686800" cy="914400"/>
          </a:xfrm>
          <a:prstGeom prst="rect">
            <a:avLst/>
          </a:prstGeom>
        </p:spPr>
        <p:txBody>
          <a:bodyPr vert="horz" lIns="0" tIns="45720" rIns="0" bIns="45720" rtlCol="0" anchor="b" anchorCtr="0">
            <a:normAutofit/>
          </a:bodyPr>
          <a:lstStyle>
            <a:lvl1pPr>
              <a:defRPr baseline="0"/>
            </a:lvl1pPr>
          </a:lstStyle>
          <a:p>
            <a:r>
              <a:rPr lang="en-US" dirty="0"/>
              <a:t>CLICK TO EDIT MASTER TITLE STYLE</a:t>
            </a:r>
          </a:p>
        </p:txBody>
      </p:sp>
      <p:sp>
        <p:nvSpPr>
          <p:cNvPr id="13" name="Text Placeholder 2"/>
          <p:cNvSpPr>
            <a:spLocks noGrp="1"/>
          </p:cNvSpPr>
          <p:nvPr>
            <p:ph idx="1"/>
          </p:nvPr>
        </p:nvSpPr>
        <p:spPr>
          <a:xfrm>
            <a:off x="228600" y="1280160"/>
            <a:ext cx="8686800" cy="5212080"/>
          </a:xfrm>
          <a:prstGeom prst="rect">
            <a:avLst/>
          </a:prstGeom>
        </p:spPr>
        <p:txBody>
          <a:bodyPr vert="horz" lIns="91440" tIns="45720" rIns="91440" bIns="45720" rtlCol="0">
            <a:normAutofit/>
          </a:bodyPr>
          <a:lstStyle>
            <a:lvl1pPr marL="0" indent="0">
              <a:spcBef>
                <a:spcPts val="0"/>
              </a:spcBef>
              <a:buFont typeface="Arial" panose="020B0604020202020204" pitchFamily="34" charset="0"/>
              <a:buNone/>
              <a:defRPr/>
            </a:lvl1pPr>
            <a:lvl2pPr marL="342900" indent="0">
              <a:spcBef>
                <a:spcPts val="0"/>
              </a:spcBef>
              <a:buFont typeface="Arial" panose="020B0604020202020204" pitchFamily="34" charset="0"/>
              <a:buNone/>
              <a:defRPr/>
            </a:lvl2pPr>
            <a:lvl3pPr marL="685800" indent="0">
              <a:spcBef>
                <a:spcPts val="0"/>
              </a:spcBef>
              <a:buFont typeface="Arial" panose="020B0604020202020204" pitchFamily="34" charset="0"/>
              <a:buNone/>
              <a:defRPr/>
            </a:lvl3pPr>
            <a:lvl4pPr marL="1028700" indent="0">
              <a:spcBef>
                <a:spcPts val="0"/>
              </a:spcBef>
              <a:buFont typeface="Arial" panose="020B0604020202020204" pitchFamily="34" charset="0"/>
              <a:buNone/>
              <a:defRPr/>
            </a:lvl4pPr>
            <a:lvl5pPr marL="1371600" indent="0">
              <a:spcBef>
                <a:spcPts val="0"/>
              </a:spcBef>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010F8ADB-6B10-4DDF-B77F-E51DA746F9D3}" type="datetime1">
              <a:rPr lang="en-US" smtClean="0"/>
              <a:t>5/20/2025</a:t>
            </a:fld>
            <a:endParaRPr lang="en-US" dirty="0"/>
          </a:p>
        </p:txBody>
      </p:sp>
      <p:sp>
        <p:nvSpPr>
          <p:cNvPr id="1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pPr>
              <a:defRPr/>
            </a:pPr>
            <a:fld id="{D4E12B44-2E54-4B1D-A186-F05BEB2E40FA}" type="slidenum">
              <a:rPr lang="en-US" smtClean="0"/>
              <a:pPr>
                <a:defRPr/>
              </a:pPr>
              <a:t>‹#›</a:t>
            </a:fld>
            <a:endParaRPr lang="en-US" dirty="0"/>
          </a:p>
        </p:txBody>
      </p:sp>
    </p:spTree>
    <p:extLst>
      <p:ext uri="{BB962C8B-B14F-4D97-AF65-F5344CB8AC3E}">
        <p14:creationId xmlns:p14="http://schemas.microsoft.com/office/powerpoint/2010/main" val="2506122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a:t>CLICK TO EDIT MASTER TITLE STYLE</a:t>
            </a:r>
          </a:p>
        </p:txBody>
      </p:sp>
      <p:sp>
        <p:nvSpPr>
          <p:cNvPr id="5" name="Date Placeholder 4"/>
          <p:cNvSpPr>
            <a:spLocks noGrp="1"/>
          </p:cNvSpPr>
          <p:nvPr>
            <p:ph type="dt" sz="half" idx="10"/>
          </p:nvPr>
        </p:nvSpPr>
        <p:spPr/>
        <p:txBody>
          <a:bodyPr/>
          <a:lstStyle/>
          <a:p>
            <a:fld id="{9239D14D-A7D8-427F-8D62-8808716C1DB9}" type="datetimeFigureOut">
              <a:rPr lang="en-US" smtClean="0"/>
              <a:t>5/20/2025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18CF7050-A8E5-428C-81D9-F84418705036}" type="slidenum">
              <a:rPr lang="en-US" smtClean="0"/>
              <a:t>‹#›</a:t>
            </a:fld>
            <a:endParaRPr lang="en-US" dirty="0"/>
          </a:p>
        </p:txBody>
      </p:sp>
      <p:sp>
        <p:nvSpPr>
          <p:cNvPr id="9" name="Content Placeholder 2"/>
          <p:cNvSpPr>
            <a:spLocks noGrp="1"/>
          </p:cNvSpPr>
          <p:nvPr>
            <p:ph idx="13" hasCustomPrompt="1"/>
          </p:nvPr>
        </p:nvSpPr>
        <p:spPr>
          <a:xfrm>
            <a:off x="228600"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0" name="Content Placeholder 2"/>
          <p:cNvSpPr>
            <a:spLocks noGrp="1"/>
          </p:cNvSpPr>
          <p:nvPr>
            <p:ph idx="14" hasCustomPrompt="1"/>
          </p:nvPr>
        </p:nvSpPr>
        <p:spPr>
          <a:xfrm>
            <a:off x="228600"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Content Placeholder 2"/>
          <p:cNvSpPr>
            <a:spLocks noGrp="1"/>
          </p:cNvSpPr>
          <p:nvPr>
            <p:ph idx="15" hasCustomPrompt="1"/>
          </p:nvPr>
        </p:nvSpPr>
        <p:spPr>
          <a:xfrm>
            <a:off x="4604657"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2" name="Content Placeholder 2"/>
          <p:cNvSpPr>
            <a:spLocks noGrp="1"/>
          </p:cNvSpPr>
          <p:nvPr>
            <p:ph idx="16" hasCustomPrompt="1"/>
          </p:nvPr>
        </p:nvSpPr>
        <p:spPr>
          <a:xfrm>
            <a:off x="4604657"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Tree>
    <p:extLst>
      <p:ext uri="{BB962C8B-B14F-4D97-AF65-F5344CB8AC3E}">
        <p14:creationId xmlns:p14="http://schemas.microsoft.com/office/powerpoint/2010/main" val="185674013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umbere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731520" y="6564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9" name="Rectangle 18"/>
          <p:cNvSpPr/>
          <p:nvPr/>
        </p:nvSpPr>
        <p:spPr>
          <a:xfrm>
            <a:off x="0" y="0"/>
            <a:ext cx="914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2"/>
          <p:cNvSpPr>
            <a:spLocks noGrp="1"/>
          </p:cNvSpPr>
          <p:nvPr>
            <p:ph idx="13" hasCustomPrompt="1"/>
          </p:nvPr>
        </p:nvSpPr>
        <p:spPr>
          <a:xfrm>
            <a:off x="731520" y="10269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5" name="Content Placeholder 2"/>
          <p:cNvSpPr>
            <a:spLocks noGrp="1"/>
          </p:cNvSpPr>
          <p:nvPr>
            <p:ph idx="14" hasCustomPrompt="1"/>
          </p:nvPr>
        </p:nvSpPr>
        <p:spPr>
          <a:xfrm>
            <a:off x="731520" y="2244970"/>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6" name="Content Placeholder 2"/>
          <p:cNvSpPr>
            <a:spLocks noGrp="1"/>
          </p:cNvSpPr>
          <p:nvPr>
            <p:ph idx="15" hasCustomPrompt="1"/>
          </p:nvPr>
        </p:nvSpPr>
        <p:spPr>
          <a:xfrm>
            <a:off x="731520" y="2615399"/>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7" name="Content Placeholder 2"/>
          <p:cNvSpPr>
            <a:spLocks noGrp="1"/>
          </p:cNvSpPr>
          <p:nvPr>
            <p:ph idx="16" hasCustomPrompt="1"/>
          </p:nvPr>
        </p:nvSpPr>
        <p:spPr>
          <a:xfrm>
            <a:off x="731520" y="3846805"/>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p:cNvSpPr>
            <a:spLocks noGrp="1"/>
          </p:cNvSpPr>
          <p:nvPr>
            <p:ph idx="17" hasCustomPrompt="1"/>
          </p:nvPr>
        </p:nvSpPr>
        <p:spPr>
          <a:xfrm>
            <a:off x="731520" y="4217234"/>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9" name="Content Placeholder 2"/>
          <p:cNvSpPr>
            <a:spLocks noGrp="1"/>
          </p:cNvSpPr>
          <p:nvPr>
            <p:ph idx="18" hasCustomPrompt="1"/>
          </p:nvPr>
        </p:nvSpPr>
        <p:spPr>
          <a:xfrm>
            <a:off x="731520" y="53281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30" name="Content Placeholder 2"/>
          <p:cNvSpPr>
            <a:spLocks noGrp="1"/>
          </p:cNvSpPr>
          <p:nvPr>
            <p:ph idx="19" hasCustomPrompt="1"/>
          </p:nvPr>
        </p:nvSpPr>
        <p:spPr>
          <a:xfrm>
            <a:off x="731520" y="56986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Date Placeholder 1"/>
          <p:cNvSpPr>
            <a:spLocks noGrp="1"/>
          </p:cNvSpPr>
          <p:nvPr>
            <p:ph type="dt" sz="half" idx="10"/>
          </p:nvPr>
        </p:nvSpPr>
        <p:spPr>
          <a:xfrm>
            <a:off x="228600" y="6629400"/>
            <a:ext cx="914400" cy="182880"/>
          </a:xfrm>
        </p:spPr>
        <p:txBody>
          <a:bodyPr/>
          <a:lstStyle/>
          <a:p>
            <a:fld id="{9239D14D-A7D8-427F-8D62-8808716C1DB9}" type="datetimeFigureOut">
              <a:rPr lang="en-US" smtClean="0"/>
              <a:t>5/20/2025</a:t>
            </a:fld>
            <a:endParaRPr lang="en-US" dirty="0"/>
          </a:p>
        </p:txBody>
      </p:sp>
      <p:sp>
        <p:nvSpPr>
          <p:cNvPr id="12"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13" name="Slide Number Placeholder 3"/>
          <p:cNvSpPr>
            <a:spLocks noGrp="1"/>
          </p:cNvSpPr>
          <p:nvPr>
            <p:ph type="sldNum" sz="quarter" idx="12"/>
          </p:nvPr>
        </p:nvSpPr>
        <p:spPr>
          <a:xfrm>
            <a:off x="8229600" y="6629400"/>
            <a:ext cx="685800" cy="182880"/>
          </a:xfrm>
        </p:spPr>
        <p:txBody>
          <a:bodyPr/>
          <a:lstStyle/>
          <a:p>
            <a:fld id="{18CF7050-A8E5-428C-81D9-F84418705036}" type="slidenum">
              <a:rPr lang="en-US" smtClean="0"/>
              <a:t>‹#›</a:t>
            </a:fld>
            <a:endParaRPr lang="en-US" dirty="0"/>
          </a:p>
        </p:txBody>
      </p:sp>
    </p:spTree>
    <p:extLst>
      <p:ext uri="{BB962C8B-B14F-4D97-AF65-F5344CB8AC3E}">
        <p14:creationId xmlns:p14="http://schemas.microsoft.com/office/powerpoint/2010/main" val="183777786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6A28552-5D12-4EBB-8F7E-AB24DD0A0194}" type="datetime1">
              <a:rPr lang="en-US" smtClean="0"/>
              <a:t>5/20/2025</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A492503-14B5-4C42-A9FF-1B19405CAC87}" type="slidenum">
              <a:rPr lang="en-US" smtClean="0"/>
              <a:pPr>
                <a:defRPr/>
              </a:pPr>
              <a:t>‹#›</a:t>
            </a:fld>
            <a:endParaRPr lang="en-US" dirty="0"/>
          </a:p>
        </p:txBody>
      </p:sp>
    </p:spTree>
    <p:extLst>
      <p:ext uri="{BB962C8B-B14F-4D97-AF65-F5344CB8AC3E}">
        <p14:creationId xmlns:p14="http://schemas.microsoft.com/office/powerpoint/2010/main" val="179076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576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QUESTIONS?</a:t>
            </a:r>
          </a:p>
        </p:txBody>
      </p:sp>
      <p:sp>
        <p:nvSpPr>
          <p:cNvPr id="5" name="TextBox 4"/>
          <p:cNvSpPr txBox="1"/>
          <p:nvPr/>
        </p:nvSpPr>
        <p:spPr>
          <a:xfrm>
            <a:off x="457200" y="5715000"/>
            <a:ext cx="8229600"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30000" dirty="0">
                <a:solidFill>
                  <a:srgbClr val="64666A"/>
                </a:solidFill>
                <a:latin typeface="Tw Cen MT" panose="020B0602020104020603" pitchFamily="34" charset="0"/>
              </a:rPr>
              <a:t>This presentation is presented with the understanding that the information contained does not constitute legal, accounting or other professional advice. It is not intended to be responsive to any individual situation or concerns, as the contents of this presentation are intended for general information purposes only. Viewers are urged not to act upon the information contained in this presentation without first consulting competent legal, accounting or other professional advice regarding implications of a particular factual situation. Questions and additional information can be submitted to your Eide Bailly representative, or to the presenter of this session. </a:t>
            </a:r>
          </a:p>
        </p:txBody>
      </p:sp>
      <p:sp>
        <p:nvSpPr>
          <p:cNvPr id="6" name="Rectangle 5"/>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140663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6" name="Rectangle 5"/>
          <p:cNvSpPr/>
          <p:nvPr/>
        </p:nvSpPr>
        <p:spPr>
          <a:xfrm>
            <a:off x="0" y="411480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27432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THANK YOU</a:t>
            </a:r>
          </a:p>
        </p:txBody>
      </p:sp>
      <p:sp>
        <p:nvSpPr>
          <p:cNvPr id="9" name="TextBox 8"/>
          <p:cNvSpPr txBox="1"/>
          <p:nvPr/>
        </p:nvSpPr>
        <p:spPr>
          <a:xfrm>
            <a:off x="457200" y="6375862"/>
            <a:ext cx="8229600" cy="502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baseline="30000" dirty="0">
                <a:solidFill>
                  <a:schemeClr val="tx2"/>
                </a:solidFill>
                <a:latin typeface="+mn-lt"/>
              </a:rPr>
              <a:t>eidebailly.com</a:t>
            </a:r>
          </a:p>
        </p:txBody>
      </p:sp>
      <p:sp>
        <p:nvSpPr>
          <p:cNvPr id="11" name="Subtitle 3"/>
          <p:cNvSpPr>
            <a:spLocks noGrp="1"/>
          </p:cNvSpPr>
          <p:nvPr>
            <p:ph type="subTitle" idx="1"/>
          </p:nvPr>
        </p:nvSpPr>
        <p:spPr>
          <a:xfrm>
            <a:off x="457200" y="4572000"/>
            <a:ext cx="8229600" cy="1446415"/>
          </a:xfrm>
        </p:spPr>
        <p:txBody>
          <a:bodyPr>
            <a:noAutofit/>
          </a:bodyPr>
          <a:lstStyle>
            <a:lvl1pPr algn="ctr">
              <a:defRPr sz="1600" b="0">
                <a:latin typeface="+mn-lt"/>
              </a:defRPr>
            </a:lvl1pPr>
          </a:lstStyle>
          <a:p>
            <a:r>
              <a:rPr lang="en-US" sz="2000"/>
              <a:t>Click to edit Master subtitle style</a:t>
            </a:r>
            <a:endParaRPr lang="en-US" sz="2000" dirty="0"/>
          </a:p>
        </p:txBody>
      </p:sp>
    </p:spTree>
    <p:extLst>
      <p:ext uri="{BB962C8B-B14F-4D97-AF65-F5344CB8AC3E}">
        <p14:creationId xmlns:p14="http://schemas.microsoft.com/office/powerpoint/2010/main" val="224858671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4801948"/>
            <a:ext cx="2286000" cy="1625271"/>
          </a:xfrm>
          <a:prstGeom prst="rect">
            <a:avLst/>
          </a:prstGeom>
        </p:spPr>
      </p:pic>
    </p:spTree>
    <p:extLst>
      <p:ext uri="{BB962C8B-B14F-4D97-AF65-F5344CB8AC3E}">
        <p14:creationId xmlns:p14="http://schemas.microsoft.com/office/powerpoint/2010/main" val="107088424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993" y="2126502"/>
            <a:ext cx="3664014" cy="2604995"/>
          </a:xfrm>
          <a:prstGeom prst="rect">
            <a:avLst/>
          </a:prstGeom>
        </p:spPr>
      </p:pic>
    </p:spTree>
    <p:extLst>
      <p:ext uri="{BB962C8B-B14F-4D97-AF65-F5344CB8AC3E}">
        <p14:creationId xmlns:p14="http://schemas.microsoft.com/office/powerpoint/2010/main" val="319104420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 Eide Bailly with Descriptor">
    <p:spTree>
      <p:nvGrpSpPr>
        <p:cNvPr id="1" name=""/>
        <p:cNvGrpSpPr/>
        <p:nvPr/>
      </p:nvGrpSpPr>
      <p:grpSpPr>
        <a:xfrm>
          <a:off x="0" y="0"/>
          <a:ext cx="0" cy="0"/>
          <a:chOff x="0" y="0"/>
          <a:chExt cx="0" cy="0"/>
        </a:xfrm>
      </p:grpSpPr>
      <p:sp>
        <p:nvSpPr>
          <p:cNvPr id="24" name="Date Placeholder 13"/>
          <p:cNvSpPr>
            <a:spLocks noGrp="1"/>
          </p:cNvSpPr>
          <p:nvPr>
            <p:ph type="dt" sz="half" idx="2"/>
          </p:nvPr>
        </p:nvSpPr>
        <p:spPr>
          <a:xfrm>
            <a:off x="76200" y="6601968"/>
            <a:ext cx="1828800" cy="228600"/>
          </a:xfrm>
          <a:prstGeom prst="rect">
            <a:avLst/>
          </a:prstGeom>
          <a:solidFill>
            <a:schemeClr val="tx1"/>
          </a:solidFill>
        </p:spPr>
        <p:txBody>
          <a:bodyPr/>
          <a:lstStyle>
            <a:lvl1pPr>
              <a:defRPr sz="1100">
                <a:solidFill>
                  <a:schemeClr val="bg1"/>
                </a:solidFill>
                <a:latin typeface="Futura Book" pitchFamily="34" charset="0"/>
              </a:defRPr>
            </a:lvl1pPr>
          </a:lstStyle>
          <a:p>
            <a:fld id="{4922B67E-CABF-4800-B026-09B875C58E94}" type="datetime1">
              <a:rPr lang="en-US" smtClean="0"/>
              <a:t>5/20/2025</a:t>
            </a:fld>
            <a:endParaRPr lang="en-US" dirty="0"/>
          </a:p>
        </p:txBody>
      </p:sp>
      <p:sp>
        <p:nvSpPr>
          <p:cNvPr id="26" name="Slide Number Placeholder 14"/>
          <p:cNvSpPr>
            <a:spLocks noGrp="1"/>
          </p:cNvSpPr>
          <p:nvPr>
            <p:ph type="sldNum" sz="quarter" idx="4"/>
          </p:nvPr>
        </p:nvSpPr>
        <p:spPr>
          <a:xfrm>
            <a:off x="8382000" y="6601968"/>
            <a:ext cx="685800" cy="228600"/>
          </a:xfrm>
          <a:prstGeom prst="rect">
            <a:avLst/>
          </a:prstGeom>
          <a:solidFill>
            <a:schemeClr val="tx1"/>
          </a:solidFill>
        </p:spPr>
        <p:txBody>
          <a:bodyPr/>
          <a:lstStyle>
            <a:lvl1pPr algn="r">
              <a:defRPr sz="1100">
                <a:solidFill>
                  <a:schemeClr val="bg1"/>
                </a:solidFill>
                <a:latin typeface="Futura Book" pitchFamily="34" charset="0"/>
              </a:defRPr>
            </a:lvl1pPr>
          </a:lstStyle>
          <a:p>
            <a:fld id="{91974DF9-AD47-4691-BA21-BBFCE3637A9A}" type="slidenum">
              <a:rPr lang="en-US" smtClean="0"/>
              <a:pPr/>
              <a:t>‹#›</a:t>
            </a:fld>
            <a:endParaRPr lang="en-US" dirty="0"/>
          </a:p>
        </p:txBody>
      </p:sp>
      <p:sp>
        <p:nvSpPr>
          <p:cNvPr id="27" name="Footer Placeholder 15"/>
          <p:cNvSpPr>
            <a:spLocks noGrp="1"/>
          </p:cNvSpPr>
          <p:nvPr>
            <p:ph type="ftr" sz="quarter" idx="3"/>
          </p:nvPr>
        </p:nvSpPr>
        <p:spPr>
          <a:xfrm>
            <a:off x="4953000" y="6382512"/>
            <a:ext cx="4114800" cy="228600"/>
          </a:xfrm>
          <a:prstGeom prst="rect">
            <a:avLst/>
          </a:prstGeom>
        </p:spPr>
        <p:txBody>
          <a:bodyPr/>
          <a:lstStyle>
            <a:lvl1pPr algn="r">
              <a:defRPr sz="1000">
                <a:solidFill>
                  <a:schemeClr val="tx1"/>
                </a:solidFill>
                <a:latin typeface="Futura Book" pitchFamily="34" charset="0"/>
              </a:defRPr>
            </a:lvl1pPr>
          </a:lstStyle>
          <a:p>
            <a:pPr>
              <a:defRPr/>
            </a:pPr>
            <a:endParaRPr lang="en-US" dirty="0"/>
          </a:p>
        </p:txBody>
      </p:sp>
      <p:sp>
        <p:nvSpPr>
          <p:cNvPr id="3" name="Subtitle 2"/>
          <p:cNvSpPr>
            <a:spLocks noGrp="1"/>
          </p:cNvSpPr>
          <p:nvPr>
            <p:ph type="subTitle" idx="1"/>
          </p:nvPr>
        </p:nvSpPr>
        <p:spPr>
          <a:xfrm>
            <a:off x="228600" y="2971800"/>
            <a:ext cx="8686800" cy="1600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228600" y="457200"/>
            <a:ext cx="8686800" cy="1371600"/>
          </a:xfrm>
          <a:solidFill>
            <a:schemeClr val="tx1"/>
          </a:solidFill>
        </p:spPr>
        <p:txBody>
          <a:bodyPr>
            <a:norm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3395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833961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298054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mp; Content with Call 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99" y="457200"/>
            <a:ext cx="5715000" cy="1033271"/>
          </a:xfrm>
        </p:spPr>
        <p:txBody>
          <a:bodyPr lIns="91440" rIns="91440">
            <a:noAutofit/>
          </a:bodyPr>
          <a:lstStyle>
            <a:lvl1pPr>
              <a:defRPr sz="4000" spc="-150" baseline="0">
                <a:solidFill>
                  <a:schemeClr val="bg2"/>
                </a:solidFill>
              </a:defRPr>
            </a:lvl1pPr>
          </a:lstStyle>
          <a:p>
            <a:r>
              <a:rPr lang="en-US" dirty="0"/>
              <a:t>CLICK TO EDIT MASTER</a:t>
            </a:r>
          </a:p>
        </p:txBody>
      </p:sp>
      <p:sp>
        <p:nvSpPr>
          <p:cNvPr id="3" name="Content Placeholder 2"/>
          <p:cNvSpPr>
            <a:spLocks noGrp="1"/>
          </p:cNvSpPr>
          <p:nvPr>
            <p:ph idx="1"/>
          </p:nvPr>
        </p:nvSpPr>
        <p:spPr>
          <a:xfrm>
            <a:off x="228598" y="1490471"/>
            <a:ext cx="5715000" cy="4993455"/>
          </a:xfrm>
        </p:spPr>
        <p:txBody>
          <a:bodyPr/>
          <a:lstStyle>
            <a:lvl1pPr marL="0" indent="0">
              <a:buFont typeface="Arial" panose="020B0604020202020204" pitchFamily="34" charset="0"/>
              <a:buNone/>
              <a:defRPr>
                <a:solidFill>
                  <a:schemeClr val="tx2"/>
                </a:solidFill>
                <a:latin typeface="Tw Cen MT" panose="020B0602020104020603" pitchFamily="34" charset="0"/>
              </a:defRPr>
            </a:lvl1pPr>
            <a:lvl2pPr marL="342900" indent="0">
              <a:buFont typeface="Arial" panose="020B0604020202020204" pitchFamily="34" charset="0"/>
              <a:buNone/>
              <a:defRPr>
                <a:solidFill>
                  <a:schemeClr val="accent1"/>
                </a:solidFill>
                <a:latin typeface="Tw Cen MT" panose="020B0602020104020603" pitchFamily="34" charset="0"/>
              </a:defRPr>
            </a:lvl2pPr>
            <a:lvl3pPr marL="685800" indent="0">
              <a:buFont typeface="Arial" panose="020B0604020202020204" pitchFamily="34" charset="0"/>
              <a:buNone/>
              <a:defRPr>
                <a:solidFill>
                  <a:schemeClr val="accent1"/>
                </a:solidFill>
                <a:latin typeface="Tw Cen MT" panose="020B0602020104020603" pitchFamily="34" charset="0"/>
              </a:defRPr>
            </a:lvl3pPr>
            <a:lvl4pPr marL="1028700" indent="0">
              <a:buFont typeface="Arial" panose="020B0604020202020204" pitchFamily="34" charset="0"/>
              <a:buNone/>
              <a:defRPr>
                <a:solidFill>
                  <a:schemeClr val="accent1"/>
                </a:solidFill>
                <a:latin typeface="Tw Cen MT" panose="020B0602020104020603" pitchFamily="34" charset="0"/>
              </a:defRPr>
            </a:lvl4pPr>
            <a:lvl5pPr marL="1371600" indent="0">
              <a:buFont typeface="Arial" panose="020B0604020202020204" pitchFamily="34" charset="0"/>
              <a:buNone/>
              <a:defRPr>
                <a:solidFill>
                  <a:schemeClr val="accent1"/>
                </a:solidFill>
                <a:latin typeface="Tw Cen MT" panose="020B06020201040206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6400800" y="0"/>
            <a:ext cx="274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A339DAEB-505E-4597-AED8-138624F4E5E4}" type="datetime1">
              <a:rPr lang="en-US" smtClean="0"/>
              <a:t>5/20/2025</a:t>
            </a:fld>
            <a:endParaRPr lang="en-US" dirty="0"/>
          </a:p>
        </p:txBody>
      </p:sp>
      <p:sp>
        <p:nvSpPr>
          <p:cNvPr id="12" name="Footer Placeholder 4"/>
          <p:cNvSpPr>
            <a:spLocks noGrp="1"/>
          </p:cNvSpPr>
          <p:nvPr>
            <p:ph type="ftr" sz="quarter" idx="3"/>
          </p:nvPr>
        </p:nvSpPr>
        <p:spPr>
          <a:xfrm>
            <a:off x="1366684" y="6629400"/>
            <a:ext cx="3618271"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3" name="Slide Number Placeholder 5"/>
          <p:cNvSpPr>
            <a:spLocks noGrp="1"/>
          </p:cNvSpPr>
          <p:nvPr>
            <p:ph type="sldNum" sz="quarter" idx="4"/>
          </p:nvPr>
        </p:nvSpPr>
        <p:spPr>
          <a:xfrm>
            <a:off x="5257798"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15" name="Content Placeholder 2"/>
          <p:cNvSpPr>
            <a:spLocks noGrp="1"/>
          </p:cNvSpPr>
          <p:nvPr>
            <p:ph idx="10"/>
          </p:nvPr>
        </p:nvSpPr>
        <p:spPr>
          <a:xfrm>
            <a:off x="6629400" y="1920240"/>
            <a:ext cx="2286000" cy="2361219"/>
          </a:xfrm>
        </p:spPr>
        <p:txBody>
          <a:bodyPr lIns="0" tIns="0" rIns="0" bIns="0">
            <a:normAutofit/>
          </a:bodyPr>
          <a:lstStyle>
            <a:lvl1pPr marL="0" indent="0">
              <a:lnSpc>
                <a:spcPct val="100000"/>
              </a:lnSpc>
              <a:spcAft>
                <a:spcPts val="200"/>
              </a:spcAft>
              <a:buNone/>
              <a:defRPr sz="1800">
                <a:solidFill>
                  <a:schemeClr val="bg1"/>
                </a:solidFill>
                <a:latin typeface="+mj-lt"/>
              </a:defRPr>
            </a:lvl1pPr>
            <a:lvl2pPr marL="342900" indent="0">
              <a:buNone/>
              <a:defRPr sz="3000">
                <a:solidFill>
                  <a:schemeClr val="bg1"/>
                </a:solidFill>
                <a:latin typeface="+mj-lt"/>
              </a:defRPr>
            </a:lvl2pPr>
            <a:lvl3pPr marL="685800" indent="0">
              <a:buNone/>
              <a:defRPr sz="3000">
                <a:solidFill>
                  <a:schemeClr val="bg1"/>
                </a:solidFill>
                <a:latin typeface="+mj-lt"/>
              </a:defRPr>
            </a:lvl3pPr>
            <a:lvl4pPr marL="1028700" indent="0">
              <a:buNone/>
              <a:defRPr sz="3000">
                <a:solidFill>
                  <a:schemeClr val="bg1"/>
                </a:solidFill>
                <a:latin typeface="+mj-lt"/>
              </a:defRPr>
            </a:lvl4pPr>
            <a:lvl5pPr marL="1371600" indent="0">
              <a:buNone/>
              <a:defRPr sz="3000">
                <a:solidFill>
                  <a:schemeClr val="bg1"/>
                </a:solidFill>
                <a:latin typeface="+mj-lt"/>
              </a:defRPr>
            </a:lvl5pPr>
          </a:lstStyle>
          <a:p>
            <a:pPr lvl="0"/>
            <a:r>
              <a:rPr lang="en-US"/>
              <a:t>Edit Master text styles</a:t>
            </a:r>
          </a:p>
        </p:txBody>
      </p:sp>
      <p:pic>
        <p:nvPicPr>
          <p:cNvPr id="14" name="Picture 13">
            <a:extLst>
              <a:ext uri="{FF2B5EF4-FFF2-40B4-BE49-F238E27FC236}">
                <a16:creationId xmlns:a16="http://schemas.microsoft.com/office/drawing/2014/main" id="{878B2B54-88FA-4A50-93BF-21830E247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216" y="1490472"/>
            <a:ext cx="632447" cy="243990"/>
          </a:xfrm>
          <a:prstGeom prst="rect">
            <a:avLst/>
          </a:prstGeom>
        </p:spPr>
      </p:pic>
    </p:spTree>
    <p:extLst>
      <p:ext uri="{BB962C8B-B14F-4D97-AF65-F5344CB8AC3E}">
        <p14:creationId xmlns:p14="http://schemas.microsoft.com/office/powerpoint/2010/main" val="310072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209" y="4801948"/>
            <a:ext cx="2209582" cy="1625271"/>
          </a:xfrm>
          <a:prstGeom prst="rect">
            <a:avLst/>
          </a:prstGeom>
        </p:spPr>
      </p:pic>
    </p:spTree>
    <p:extLst>
      <p:ext uri="{BB962C8B-B14F-4D97-AF65-F5344CB8AC3E}">
        <p14:creationId xmlns:p14="http://schemas.microsoft.com/office/powerpoint/2010/main" val="11416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33" y="2126502"/>
            <a:ext cx="3541533" cy="2604995"/>
          </a:xfrm>
          <a:prstGeom prst="rect">
            <a:avLst/>
          </a:prstGeom>
        </p:spPr>
      </p:pic>
      <p:sp>
        <p:nvSpPr>
          <p:cNvPr id="4" name="TextBox 3">
            <a:extLst>
              <a:ext uri="{FF2B5EF4-FFF2-40B4-BE49-F238E27FC236}">
                <a16:creationId xmlns:a16="http://schemas.microsoft.com/office/drawing/2014/main" id="{FB487C71-6587-49E5-880B-02ED9FB039BD}"/>
              </a:ext>
            </a:extLst>
          </p:cNvPr>
          <p:cNvSpPr txBox="1"/>
          <p:nvPr/>
        </p:nvSpPr>
        <p:spPr>
          <a:xfrm>
            <a:off x="457200" y="5715000"/>
            <a:ext cx="8229600" cy="646331"/>
          </a:xfrm>
          <a:prstGeom prst="rect">
            <a:avLst/>
          </a:prstGeom>
          <a:noFill/>
        </p:spPr>
        <p:txBody>
          <a:bodyPr wrap="square" rtlCol="0">
            <a:spAutoFit/>
          </a:bodyPr>
          <a:lstStyle/>
          <a:p>
            <a:pPr rtl="0"/>
            <a:r>
              <a:rPr lang="en-US" sz="1200" b="0" i="0" u="none" strike="noStrike" kern="1200" baseline="0" dirty="0">
                <a:solidFill>
                  <a:schemeClr val="accent1"/>
                </a:solidFill>
                <a:latin typeface="+mn-lt"/>
                <a:ea typeface="+mn-ea"/>
                <a:cs typeface="+mn-cs"/>
              </a:rPr>
              <a:t>Financial Advisor offers Investment Advisory Services through Eide Bailly Advisors LLC, a Registered Investment Advisor. Securities offered through United Planners Financial Services, Member of FINRA and SIPC. Eide Bailly Financial Services, LLC is the holding company for Eide Bailly Advisors, LLC. Eide Bailly Financial Services and its subsidiaries are not affiliated with United Planners.</a:t>
            </a:r>
          </a:p>
        </p:txBody>
      </p:sp>
    </p:spTree>
    <p:extLst>
      <p:ext uri="{BB962C8B-B14F-4D97-AF65-F5344CB8AC3E}">
        <p14:creationId xmlns:p14="http://schemas.microsoft.com/office/powerpoint/2010/main" val="2995623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228600" y="0"/>
            <a:ext cx="8686800" cy="914400"/>
          </a:xfrm>
          <a:prstGeom prst="rect">
            <a:avLst/>
          </a:prstGeom>
        </p:spPr>
        <p:txBody>
          <a:bodyPr vert="horz" lIns="0" tIns="45720" rIns="0" bIns="45720" rtlCol="0" anchor="b" anchorCtr="0">
            <a:normAutofit/>
          </a:bodyPr>
          <a:lstStyle>
            <a:lvl1pPr>
              <a:defRPr baseline="0"/>
            </a:lvl1pPr>
          </a:lstStyle>
          <a:p>
            <a:r>
              <a:rPr lang="en-US" dirty="0"/>
              <a:t>CLICK TO EDIT MASTER TITLE STYLE</a:t>
            </a:r>
          </a:p>
        </p:txBody>
      </p:sp>
      <p:sp>
        <p:nvSpPr>
          <p:cNvPr id="13" name="Text Placeholder 2"/>
          <p:cNvSpPr>
            <a:spLocks noGrp="1"/>
          </p:cNvSpPr>
          <p:nvPr>
            <p:ph idx="1"/>
          </p:nvPr>
        </p:nvSpPr>
        <p:spPr>
          <a:xfrm>
            <a:off x="228600" y="1280160"/>
            <a:ext cx="8686800" cy="5212080"/>
          </a:xfrm>
          <a:prstGeom prst="rect">
            <a:avLst/>
          </a:prstGeom>
        </p:spPr>
        <p:txBody>
          <a:bodyPr vert="horz" lIns="91440" tIns="45720" rIns="91440" bIns="45720" rtlCol="0">
            <a:normAutofit/>
          </a:bodyPr>
          <a:lstStyle>
            <a:lvl1pPr marL="0" indent="0">
              <a:spcBef>
                <a:spcPts val="0"/>
              </a:spcBef>
              <a:buFont typeface="Arial" panose="020B0604020202020204" pitchFamily="34" charset="0"/>
              <a:buNone/>
              <a:defRPr/>
            </a:lvl1pPr>
            <a:lvl2pPr marL="342900" indent="0">
              <a:spcBef>
                <a:spcPts val="0"/>
              </a:spcBef>
              <a:buFont typeface="Arial" panose="020B0604020202020204" pitchFamily="34" charset="0"/>
              <a:buNone/>
              <a:defRPr/>
            </a:lvl2pPr>
            <a:lvl3pPr marL="685800" indent="0">
              <a:spcBef>
                <a:spcPts val="0"/>
              </a:spcBef>
              <a:buFont typeface="Arial" panose="020B0604020202020204" pitchFamily="34" charset="0"/>
              <a:buNone/>
              <a:defRPr/>
            </a:lvl3pPr>
            <a:lvl4pPr marL="1028700" indent="0">
              <a:spcBef>
                <a:spcPts val="0"/>
              </a:spcBef>
              <a:buFont typeface="Arial" panose="020B0604020202020204" pitchFamily="34" charset="0"/>
              <a:buNone/>
              <a:defRPr/>
            </a:lvl4pPr>
            <a:lvl5pPr marL="1371600" indent="0">
              <a:spcBef>
                <a:spcPts val="0"/>
              </a:spcBef>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8251AC35-8480-4DEE-A368-D7DE37312FB3}" type="datetime1">
              <a:rPr lang="en-US" smtClean="0"/>
              <a:t>5/20/2025</a:t>
            </a:fld>
            <a:endParaRPr lang="en-US" dirty="0"/>
          </a:p>
        </p:txBody>
      </p:sp>
      <p:sp>
        <p:nvSpPr>
          <p:cNvPr id="1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pPr>
              <a:defRPr/>
            </a:pPr>
            <a:fld id="{D4E12B44-2E54-4B1D-A186-F05BEB2E40FA}" type="slidenum">
              <a:rPr lang="en-US" smtClean="0"/>
              <a:pPr>
                <a:defRPr/>
              </a:pPr>
              <a:t>‹#›</a:t>
            </a:fld>
            <a:endParaRPr lang="en-US" dirty="0"/>
          </a:p>
        </p:txBody>
      </p:sp>
    </p:spTree>
    <p:extLst>
      <p:ext uri="{BB962C8B-B14F-4D97-AF65-F5344CB8AC3E}">
        <p14:creationId xmlns:p14="http://schemas.microsoft.com/office/powerpoint/2010/main" val="432155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 Eide Bailly with Descriptor">
    <p:spTree>
      <p:nvGrpSpPr>
        <p:cNvPr id="1" name=""/>
        <p:cNvGrpSpPr/>
        <p:nvPr/>
      </p:nvGrpSpPr>
      <p:grpSpPr>
        <a:xfrm>
          <a:off x="0" y="0"/>
          <a:ext cx="0" cy="0"/>
          <a:chOff x="0" y="0"/>
          <a:chExt cx="0" cy="0"/>
        </a:xfrm>
      </p:grpSpPr>
      <p:sp>
        <p:nvSpPr>
          <p:cNvPr id="24" name="Date Placeholder 13"/>
          <p:cNvSpPr>
            <a:spLocks noGrp="1"/>
          </p:cNvSpPr>
          <p:nvPr>
            <p:ph type="dt" sz="half" idx="2"/>
          </p:nvPr>
        </p:nvSpPr>
        <p:spPr>
          <a:xfrm>
            <a:off x="76200" y="6601968"/>
            <a:ext cx="1828800" cy="228600"/>
          </a:xfrm>
          <a:prstGeom prst="rect">
            <a:avLst/>
          </a:prstGeom>
          <a:solidFill>
            <a:schemeClr val="tx1"/>
          </a:solidFill>
        </p:spPr>
        <p:txBody>
          <a:bodyPr/>
          <a:lstStyle>
            <a:lvl1pPr>
              <a:defRPr sz="1100">
                <a:solidFill>
                  <a:schemeClr val="bg1"/>
                </a:solidFill>
                <a:latin typeface="Futura Book" pitchFamily="34" charset="0"/>
              </a:defRPr>
            </a:lvl1pPr>
          </a:lstStyle>
          <a:p>
            <a:fld id="{4922B67E-CABF-4800-B026-09B875C58E94}" type="datetime1">
              <a:rPr lang="en-US" smtClean="0"/>
              <a:t>5/20/2025</a:t>
            </a:fld>
            <a:endParaRPr lang="en-US" dirty="0"/>
          </a:p>
        </p:txBody>
      </p:sp>
      <p:sp>
        <p:nvSpPr>
          <p:cNvPr id="26" name="Slide Number Placeholder 14"/>
          <p:cNvSpPr>
            <a:spLocks noGrp="1"/>
          </p:cNvSpPr>
          <p:nvPr>
            <p:ph type="sldNum" sz="quarter" idx="4"/>
          </p:nvPr>
        </p:nvSpPr>
        <p:spPr>
          <a:xfrm>
            <a:off x="8382000" y="6601968"/>
            <a:ext cx="685800" cy="228600"/>
          </a:xfrm>
          <a:prstGeom prst="rect">
            <a:avLst/>
          </a:prstGeom>
          <a:solidFill>
            <a:schemeClr val="tx1"/>
          </a:solidFill>
        </p:spPr>
        <p:txBody>
          <a:bodyPr/>
          <a:lstStyle>
            <a:lvl1pPr algn="r">
              <a:defRPr sz="1100">
                <a:solidFill>
                  <a:schemeClr val="bg1"/>
                </a:solidFill>
                <a:latin typeface="Futura Book" pitchFamily="34" charset="0"/>
              </a:defRPr>
            </a:lvl1pPr>
          </a:lstStyle>
          <a:p>
            <a:fld id="{91974DF9-AD47-4691-BA21-BBFCE3637A9A}" type="slidenum">
              <a:rPr lang="en-US" smtClean="0"/>
              <a:pPr/>
              <a:t>‹#›</a:t>
            </a:fld>
            <a:endParaRPr lang="en-US" dirty="0"/>
          </a:p>
        </p:txBody>
      </p:sp>
      <p:sp>
        <p:nvSpPr>
          <p:cNvPr id="27" name="Footer Placeholder 15"/>
          <p:cNvSpPr>
            <a:spLocks noGrp="1"/>
          </p:cNvSpPr>
          <p:nvPr>
            <p:ph type="ftr" sz="quarter" idx="3"/>
          </p:nvPr>
        </p:nvSpPr>
        <p:spPr>
          <a:xfrm>
            <a:off x="4953000" y="6382512"/>
            <a:ext cx="4114800" cy="228600"/>
          </a:xfrm>
          <a:prstGeom prst="rect">
            <a:avLst/>
          </a:prstGeom>
        </p:spPr>
        <p:txBody>
          <a:bodyPr/>
          <a:lstStyle>
            <a:lvl1pPr algn="r">
              <a:defRPr sz="1000">
                <a:solidFill>
                  <a:schemeClr val="tx1"/>
                </a:solidFill>
                <a:latin typeface="Futura Book" pitchFamily="34" charset="0"/>
              </a:defRPr>
            </a:lvl1pPr>
          </a:lstStyle>
          <a:p>
            <a:pPr>
              <a:defRPr/>
            </a:pPr>
            <a:endParaRPr lang="en-US" dirty="0"/>
          </a:p>
        </p:txBody>
      </p:sp>
      <p:sp>
        <p:nvSpPr>
          <p:cNvPr id="3" name="Subtitle 2"/>
          <p:cNvSpPr>
            <a:spLocks noGrp="1"/>
          </p:cNvSpPr>
          <p:nvPr>
            <p:ph type="subTitle" idx="1"/>
          </p:nvPr>
        </p:nvSpPr>
        <p:spPr>
          <a:xfrm>
            <a:off x="228600" y="2971800"/>
            <a:ext cx="8686800" cy="1600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228600" y="457200"/>
            <a:ext cx="8686800" cy="1371600"/>
          </a:xfrm>
          <a:solidFill>
            <a:schemeClr val="tx1"/>
          </a:solidFill>
        </p:spPr>
        <p:txBody>
          <a:bodyPr>
            <a:norm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30433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Title Slide - Client">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8245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Slide -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3C4CA861-687E-4CB4-B18D-5E64A953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15826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Slide - Gray">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43227E9E-CD79-4BE6-82A5-2EB6269E4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198619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Slide - Whit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tx2"/>
                </a:solidFill>
              </a:defRPr>
            </a:lvl1pPr>
          </a:lstStyle>
          <a:p>
            <a:r>
              <a:rPr lang="en-US" dirty="0"/>
              <a:t>SECTION TITLE</a:t>
            </a:r>
          </a:p>
        </p:txBody>
      </p:sp>
      <p:pic>
        <p:nvPicPr>
          <p:cNvPr id="5" name="Picture 4">
            <a:extLst>
              <a:ext uri="{FF2B5EF4-FFF2-40B4-BE49-F238E27FC236}">
                <a16:creationId xmlns:a16="http://schemas.microsoft.com/office/drawing/2014/main" id="{6E9BE945-D159-4F5D-A837-7E3D924B0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51938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1"/>
          <p:cNvSpPr/>
          <p:nvPr/>
        </p:nvSpPr>
        <p:spPr>
          <a:xfrm>
            <a:off x="0" y="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1"/>
          <p:cNvSpPr>
            <a:spLocks noGrp="1"/>
          </p:cNvSpPr>
          <p:nvPr>
            <p:ph type="dt" sz="half" idx="10"/>
          </p:nvPr>
        </p:nvSpPr>
        <p:spPr>
          <a:xfrm>
            <a:off x="228600" y="6629400"/>
            <a:ext cx="914400" cy="182880"/>
          </a:xfrm>
        </p:spPr>
        <p:txBody>
          <a:bodyPr/>
          <a:lstStyle/>
          <a:p>
            <a:fld id="{4F19AAC7-55D8-4910-952A-4E23CE7F71E5}" type="datetime1">
              <a:rPr lang="en-US" smtClean="0"/>
              <a:t>5/20/2025</a:t>
            </a:fld>
            <a:endParaRPr lang="en-US" dirty="0"/>
          </a:p>
        </p:txBody>
      </p:sp>
      <p:sp>
        <p:nvSpPr>
          <p:cNvPr id="5"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6" name="Slide Number Placeholder 3"/>
          <p:cNvSpPr>
            <a:spLocks noGrp="1"/>
          </p:cNvSpPr>
          <p:nvPr>
            <p:ph type="sldNum" sz="quarter" idx="12"/>
          </p:nvPr>
        </p:nvSpPr>
        <p:spPr>
          <a:xfrm>
            <a:off x="8229600" y="6629400"/>
            <a:ext cx="685800" cy="182880"/>
          </a:xfrm>
        </p:spPr>
        <p:txBody>
          <a:bodyPr/>
          <a:lstStyle/>
          <a:p>
            <a:pPr>
              <a:defRPr/>
            </a:pPr>
            <a:fld id="{24894653-E554-47E1-A8B1-31A52BA4DE12}" type="slidenum">
              <a:rPr lang="en-US" smtClean="0"/>
              <a:pPr>
                <a:defRPr/>
              </a:pPr>
              <a:t>‹#›</a:t>
            </a:fld>
            <a:endParaRPr lang="en-US" dirty="0"/>
          </a:p>
        </p:txBody>
      </p:sp>
    </p:spTree>
    <p:extLst>
      <p:ext uri="{BB962C8B-B14F-4D97-AF65-F5344CB8AC3E}">
        <p14:creationId xmlns:p14="http://schemas.microsoft.com/office/powerpoint/2010/main" val="280767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144F37DF-7B9B-43DB-94EE-FAB31B03E1D5}" type="datetime1">
              <a:rPr lang="en-US" smtClean="0"/>
              <a:t>5/20/2025</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37209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hf hdr="0" ftr="0" dt="0"/>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E1C0E0E2-C1F2-417F-A5B5-F51D7AE7AB1B}" type="datetime1">
              <a:rPr lang="en-US" smtClean="0"/>
              <a:t>5/20/2025</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748831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65" r:id="rId5"/>
    <p:sldLayoutId id="2147483866" r:id="rId6"/>
    <p:sldLayoutId id="2147483867" r:id="rId7"/>
  </p:sldLayoutIdLst>
  <p:hf hdr="0" ftr="0" dt="0"/>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5/20/2025</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718384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7" r:id="rId5"/>
    <p:sldLayoutId id="2147483838" r:id="rId6"/>
  </p:sldLayoutIdLst>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5/20/2025</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349920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hf hdr="0" ftr="0" dt="0"/>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5/20/2025</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4964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ustomXml" Target="../ink/ink5.xml"/><Relationship Id="rId7"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180.png"/><Relationship Id="rId9"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1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6.xml"/><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hyperlink" Target="mailto:julmen@madeliahealth.org" TargetMode="External"/><Relationship Id="rId5"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jpeg"/><Relationship Id="rId5"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294967295"/>
          </p:nvPr>
        </p:nvSpPr>
        <p:spPr>
          <a:xfrm>
            <a:off x="8458200" y="6602413"/>
            <a:ext cx="685800" cy="228600"/>
          </a:xfrm>
        </p:spPr>
        <p:txBody>
          <a:bodyPr/>
          <a:lstStyle/>
          <a:p>
            <a:fld id="{6A401D12-21F2-4211-BEA8-38BF0AC32113}" type="slidenum">
              <a:rPr lang="en-US" smtClean="0"/>
              <a:t>1</a:t>
            </a:fld>
            <a:endParaRPr lang="en-US" dirty="0"/>
          </a:p>
        </p:txBody>
      </p:sp>
      <p:pic>
        <p:nvPicPr>
          <p:cNvPr id="8" name="Picture 7" descr="Logo&#10;&#10;Description automatically generated">
            <a:extLst>
              <a:ext uri="{FF2B5EF4-FFF2-40B4-BE49-F238E27FC236}">
                <a16:creationId xmlns:a16="http://schemas.microsoft.com/office/drawing/2014/main" id="{9245889B-C378-4C37-BB30-B19405C0B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28650"/>
            <a:ext cx="2895600" cy="834898"/>
          </a:xfrm>
          <a:prstGeom prst="rect">
            <a:avLst/>
          </a:prstGeom>
        </p:spPr>
      </p:pic>
      <p:pic>
        <p:nvPicPr>
          <p:cNvPr id="13" name="Picture 12" descr="A yellow flowers in front of a house&#10;&#10;AI-generated content may be incorrect.">
            <a:extLst>
              <a:ext uri="{FF2B5EF4-FFF2-40B4-BE49-F238E27FC236}">
                <a16:creationId xmlns:a16="http://schemas.microsoft.com/office/drawing/2014/main" id="{8C93B99E-D61F-31DD-3560-EB1797D9108B}"/>
              </a:ext>
            </a:extLst>
          </p:cNvPr>
          <p:cNvPicPr>
            <a:picLocks noChangeAspect="1"/>
          </p:cNvPicPr>
          <p:nvPr/>
        </p:nvPicPr>
        <p:blipFill>
          <a:blip r:embed="rId4" cstate="print">
            <a:extLst>
              <a:ext uri="{28A0092B-C50C-407E-A947-70E740481C1C}">
                <a14:useLocalDpi xmlns:a14="http://schemas.microsoft.com/office/drawing/2010/main" val="0"/>
              </a:ext>
            </a:extLst>
          </a:blip>
          <a:srcRect l="2439" t="7715"/>
          <a:stretch/>
        </p:blipFill>
        <p:spPr>
          <a:xfrm rot="5400000">
            <a:off x="3552631" y="1266631"/>
            <a:ext cx="6857998" cy="4324740"/>
          </a:xfrm>
          <a:prstGeom prst="rect">
            <a:avLst/>
          </a:prstGeom>
        </p:spPr>
      </p:pic>
      <p:sp>
        <p:nvSpPr>
          <p:cNvPr id="15" name="Rectangle 2">
            <a:extLst>
              <a:ext uri="{FF2B5EF4-FFF2-40B4-BE49-F238E27FC236}">
                <a16:creationId xmlns:a16="http://schemas.microsoft.com/office/drawing/2014/main" id="{9900BDC4-CE03-F0C4-F187-04883C2788BA}"/>
              </a:ext>
            </a:extLst>
          </p:cNvPr>
          <p:cNvSpPr txBox="1">
            <a:spLocks noChangeArrowheads="1"/>
          </p:cNvSpPr>
          <p:nvPr/>
        </p:nvSpPr>
        <p:spPr>
          <a:xfrm>
            <a:off x="738672" y="3108649"/>
            <a:ext cx="8686800" cy="914400"/>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cs typeface="Arial" pitchFamily="34" charset="0"/>
            </a:endParaRPr>
          </a:p>
        </p:txBody>
      </p:sp>
      <p:sp>
        <p:nvSpPr>
          <p:cNvPr id="16" name="Rectangle 2">
            <a:extLst>
              <a:ext uri="{FF2B5EF4-FFF2-40B4-BE49-F238E27FC236}">
                <a16:creationId xmlns:a16="http://schemas.microsoft.com/office/drawing/2014/main" id="{7DBA7F75-5EAF-8D97-3C94-28823E1EB802}"/>
              </a:ext>
            </a:extLst>
          </p:cNvPr>
          <p:cNvSpPr txBox="1">
            <a:spLocks noChangeArrowheads="1"/>
          </p:cNvSpPr>
          <p:nvPr/>
        </p:nvSpPr>
        <p:spPr>
          <a:xfrm>
            <a:off x="685800" y="2732519"/>
            <a:ext cx="3897086" cy="1219200"/>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cap="none" spc="0" dirty="0">
                <a:latin typeface="Poppins" panose="00000500000000000000" pitchFamily="2" charset="0"/>
                <a:cs typeface="Poppins" panose="00000500000000000000" pitchFamily="2" charset="0"/>
              </a:rPr>
              <a:t>Community Health Needs Assessment</a:t>
            </a:r>
          </a:p>
        </p:txBody>
      </p:sp>
      <p:pic>
        <p:nvPicPr>
          <p:cNvPr id="18" name="Picture 17">
            <a:extLst>
              <a:ext uri="{FF2B5EF4-FFF2-40B4-BE49-F238E27FC236}">
                <a16:creationId xmlns:a16="http://schemas.microsoft.com/office/drawing/2014/main" id="{E2E63F2C-89B9-7FB8-BEC7-7AE2BC6EB11D}"/>
              </a:ext>
            </a:extLst>
          </p:cNvPr>
          <p:cNvPicPr>
            <a:picLocks noChangeAspect="1"/>
          </p:cNvPicPr>
          <p:nvPr/>
        </p:nvPicPr>
        <p:blipFill>
          <a:blip r:embed="rId5"/>
          <a:stretch>
            <a:fillRect/>
          </a:stretch>
        </p:blipFill>
        <p:spPr>
          <a:xfrm>
            <a:off x="533400" y="4094771"/>
            <a:ext cx="1943371" cy="285790"/>
          </a:xfrm>
          <a:prstGeom prst="rect">
            <a:avLst/>
          </a:prstGeom>
        </p:spPr>
      </p:pic>
      <p:sp>
        <p:nvSpPr>
          <p:cNvPr id="19" name="Rectangle 2">
            <a:extLst>
              <a:ext uri="{FF2B5EF4-FFF2-40B4-BE49-F238E27FC236}">
                <a16:creationId xmlns:a16="http://schemas.microsoft.com/office/drawing/2014/main" id="{8CC162D3-B5E8-FA59-F038-53B9BC39A7BF}"/>
              </a:ext>
            </a:extLst>
          </p:cNvPr>
          <p:cNvSpPr txBox="1">
            <a:spLocks noChangeArrowheads="1"/>
          </p:cNvSpPr>
          <p:nvPr/>
        </p:nvSpPr>
        <p:spPr>
          <a:xfrm>
            <a:off x="685799" y="4485119"/>
            <a:ext cx="1790971" cy="391681"/>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0" cap="none" spc="0" dirty="0">
                <a:latin typeface="Poppins" panose="00000500000000000000" pitchFamily="2" charset="0"/>
                <a:cs typeface="Poppins" panose="00000500000000000000" pitchFamily="2" charset="0"/>
              </a:rPr>
              <a:t>May 2025</a:t>
            </a:r>
          </a:p>
        </p:txBody>
      </p:sp>
      <p:pic>
        <p:nvPicPr>
          <p:cNvPr id="22" name="Picture 21">
            <a:extLst>
              <a:ext uri="{FF2B5EF4-FFF2-40B4-BE49-F238E27FC236}">
                <a16:creationId xmlns:a16="http://schemas.microsoft.com/office/drawing/2014/main" id="{2F3B46F5-5B41-366B-AFF1-37B5602A60A3}"/>
              </a:ext>
            </a:extLst>
          </p:cNvPr>
          <p:cNvPicPr>
            <a:picLocks noChangeAspect="1"/>
          </p:cNvPicPr>
          <p:nvPr/>
        </p:nvPicPr>
        <p:blipFill>
          <a:blip r:embed="rId6"/>
          <a:stretch>
            <a:fillRect/>
          </a:stretch>
        </p:blipFill>
        <p:spPr>
          <a:xfrm>
            <a:off x="3110" y="6096000"/>
            <a:ext cx="9140890" cy="79218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BAB0F-F78C-9FAD-66F6-C3E3642AC799}"/>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EB9A14A3-ED82-7AD5-96EB-D40815E041B0}"/>
              </a:ext>
            </a:extLst>
          </p:cNvPr>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Community Served</a:t>
            </a:r>
          </a:p>
        </p:txBody>
      </p:sp>
      <p:sp>
        <p:nvSpPr>
          <p:cNvPr id="8" name="Slide Number Placeholder 7">
            <a:extLst>
              <a:ext uri="{FF2B5EF4-FFF2-40B4-BE49-F238E27FC236}">
                <a16:creationId xmlns:a16="http://schemas.microsoft.com/office/drawing/2014/main" id="{36DA8B21-6602-A2CC-B256-66B546D06AED}"/>
              </a:ext>
            </a:extLst>
          </p:cNvPr>
          <p:cNvSpPr>
            <a:spLocks noGrp="1"/>
          </p:cNvSpPr>
          <p:nvPr>
            <p:ph type="sldNum" sz="quarter" idx="4"/>
          </p:nvPr>
        </p:nvSpPr>
        <p:spPr/>
        <p:txBody>
          <a:bodyPr/>
          <a:lstStyle/>
          <a:p>
            <a:pPr>
              <a:defRPr/>
            </a:pPr>
            <a:fld id="{D4E12B44-2E54-4B1D-A186-F05BEB2E40FA}" type="slidenum">
              <a:rPr lang="en-US" smtClean="0">
                <a:latin typeface="Franklin Gothic"/>
              </a:rPr>
              <a:pPr>
                <a:defRPr/>
              </a:pPr>
              <a:t>10</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8964A1A-7D57-C127-9ED3-FD4542690B29}"/>
                  </a:ext>
                </a:extLst>
              </p14:cNvPr>
              <p14:cNvContentPartPr/>
              <p14:nvPr/>
            </p14:nvContentPartPr>
            <p14:xfrm>
              <a:off x="6728611" y="2254300"/>
              <a:ext cx="360" cy="360"/>
            </p14:xfrm>
          </p:contentPart>
        </mc:Choice>
        <mc:Fallback xmlns="">
          <p:pic>
            <p:nvPicPr>
              <p:cNvPr id="2" name="Ink 1">
                <a:extLst>
                  <a:ext uri="{FF2B5EF4-FFF2-40B4-BE49-F238E27FC236}">
                    <a16:creationId xmlns:a16="http://schemas.microsoft.com/office/drawing/2014/main" id="{C8964A1A-7D57-C127-9ED3-FD4542690B29}"/>
                  </a:ext>
                </a:extLst>
              </p:cNvPr>
              <p:cNvPicPr/>
              <p:nvPr/>
            </p:nvPicPr>
            <p:blipFill>
              <a:blip r:embed="rId4"/>
              <a:stretch>
                <a:fillRect/>
              </a:stretch>
            </p:blipFill>
            <p:spPr>
              <a:xfrm>
                <a:off x="6719611" y="2245300"/>
                <a:ext cx="18000" cy="18000"/>
              </a:xfrm>
              <a:prstGeom prst="rect">
                <a:avLst/>
              </a:prstGeom>
            </p:spPr>
          </p:pic>
        </mc:Fallback>
      </mc:AlternateContent>
      <p:sp>
        <p:nvSpPr>
          <p:cNvPr id="9" name="TextBox 8">
            <a:extLst>
              <a:ext uri="{FF2B5EF4-FFF2-40B4-BE49-F238E27FC236}">
                <a16:creationId xmlns:a16="http://schemas.microsoft.com/office/drawing/2014/main" id="{D74EF2F7-3785-98E3-850E-7DE1058E5074}"/>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7" name="Rectangle 3">
            <a:extLst>
              <a:ext uri="{FF2B5EF4-FFF2-40B4-BE49-F238E27FC236}">
                <a16:creationId xmlns:a16="http://schemas.microsoft.com/office/drawing/2014/main" id="{CB5AAD3D-3007-3F37-1D78-D7955972C05C}"/>
              </a:ext>
            </a:extLst>
          </p:cNvPr>
          <p:cNvSpPr>
            <a:spLocks noGrp="1" noChangeArrowheads="1"/>
          </p:cNvSpPr>
          <p:nvPr>
            <p:ph idx="1"/>
          </p:nvPr>
        </p:nvSpPr>
        <p:spPr>
          <a:xfrm>
            <a:off x="172613" y="1295400"/>
            <a:ext cx="5162259" cy="5135880"/>
          </a:xfrm>
        </p:spPr>
        <p:txBody>
          <a:bodyPr>
            <a:noAutofit/>
          </a:bodyPr>
          <a:lstStyle/>
          <a:p>
            <a:pPr marL="11113" indent="0">
              <a:buNone/>
            </a:pPr>
            <a:r>
              <a:rPr lang="en-US" sz="1400" b="1" dirty="0">
                <a:latin typeface="Franklin Gothic"/>
                <a:cs typeface="Calibri" panose="020F0502020204030204" pitchFamily="34" charset="0"/>
              </a:rPr>
              <a:t>The poverty rate for Watonwan County is higher than the rate for the State of Minnesota. </a:t>
            </a:r>
            <a:r>
              <a:rPr lang="en-US" sz="1400" dirty="0">
                <a:latin typeface="Franklin Gothic"/>
                <a:cs typeface="Calibri" panose="020F0502020204030204" pitchFamily="34" charset="0"/>
              </a:rPr>
              <a:t>2023 American Community Survey 5-Year estimates showed a median household income in Watonwan County of $70,593, which is lower than Minnesota’s median household income of $85,086.</a:t>
            </a:r>
            <a:endParaRPr lang="en-US" sz="1400" b="1" dirty="0">
              <a:latin typeface="Franklin Gothic"/>
              <a:cs typeface="Calibri" panose="020F0502020204030204" pitchFamily="34" charset="0"/>
            </a:endParaRPr>
          </a:p>
          <a:p>
            <a:pPr marL="11113" indent="0">
              <a:buNone/>
            </a:pPr>
            <a:endParaRPr lang="en-US" sz="1400" dirty="0">
              <a:latin typeface="Franklin Gothic"/>
              <a:cs typeface="Calibri" panose="020F0502020204030204" pitchFamily="34" charset="0"/>
            </a:endParaRPr>
          </a:p>
          <a:p>
            <a:pPr marL="11113"/>
            <a:r>
              <a:rPr lang="en-US" sz="1400" b="1" dirty="0">
                <a:latin typeface="Franklin Gothic"/>
                <a:cs typeface="Calibri" panose="020F0502020204030204" pitchFamily="34" charset="0"/>
              </a:rPr>
              <a:t>The unemployment rate for Watonwan County peaked in 2022 at 5.8% and then declined to 5% in 2023. </a:t>
            </a:r>
            <a:r>
              <a:rPr lang="en-US" sz="1400" dirty="0">
                <a:latin typeface="Franklin Gothic"/>
                <a:cs typeface="Calibri" panose="020F0502020204030204" pitchFamily="34" charset="0"/>
              </a:rPr>
              <a:t>Unemployment rates for the state of Minnesota and the United States peaked in 2021 and were lower than the rates for Watonwan County. </a:t>
            </a:r>
          </a:p>
          <a:p>
            <a:pPr marL="11113"/>
            <a:endParaRPr lang="en-US" sz="1400" dirty="0">
              <a:latin typeface="Franklin Gothic"/>
              <a:cs typeface="Calibri" panose="020F0502020204030204" pitchFamily="34" charset="0"/>
            </a:endParaRPr>
          </a:p>
          <a:p>
            <a:pPr marL="11113"/>
            <a:r>
              <a:rPr lang="en-US" sz="1400" dirty="0">
                <a:latin typeface="Franklin Gothic"/>
                <a:cs typeface="Calibri" panose="020F0502020204030204" pitchFamily="34" charset="0"/>
              </a:rPr>
              <a:t>Income can impact housing, food, childcare, stress, alcohol and tobacco use. Income also impacts utilization of preventive care services. This can increase the risk of health problems developing or worsening over time.</a:t>
            </a:r>
          </a:p>
          <a:p>
            <a:pPr marL="11113" indent="0">
              <a:buNone/>
            </a:pPr>
            <a:endParaRPr lang="en-US" sz="1600" dirty="0">
              <a:latin typeface="Franklin Gothic"/>
              <a:cs typeface="Calibri" panose="020F0502020204030204" pitchFamily="34" charset="0"/>
            </a:endParaRPr>
          </a:p>
          <a:p>
            <a:pPr marL="11113" indent="0">
              <a:buNone/>
            </a:pPr>
            <a:endParaRPr lang="en-US" sz="1600" dirty="0">
              <a:latin typeface="Franklin Gothic"/>
              <a:cs typeface="Calibri" panose="020F0502020204030204" pitchFamily="34" charset="0"/>
            </a:endParaRPr>
          </a:p>
          <a:p>
            <a:pPr marL="6350"/>
            <a:endParaRPr lang="en-US" sz="1600" dirty="0">
              <a:solidFill>
                <a:srgbClr val="333333"/>
              </a:solidFill>
            </a:endParaRPr>
          </a:p>
        </p:txBody>
      </p:sp>
      <p:sp>
        <p:nvSpPr>
          <p:cNvPr id="10" name="TextBox 9">
            <a:extLst>
              <a:ext uri="{FF2B5EF4-FFF2-40B4-BE49-F238E27FC236}">
                <a16:creationId xmlns:a16="http://schemas.microsoft.com/office/drawing/2014/main" id="{AC9E61F2-83AF-6EAC-4049-18FFA6E2EC4F}"/>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a:t>
            </a:r>
            <a:r>
              <a:rPr lang="en-US" sz="1000" i="1" dirty="0">
                <a:solidFill>
                  <a:srgbClr val="FFFFFF">
                    <a:lumMod val="50000"/>
                  </a:srgbClr>
                </a:solidFill>
                <a:latin typeface="Franklin Gothic"/>
              </a:rPr>
              <a:t> United States Census Bureau, ACS 5-Year Estimate Subject Tables, Population 20-64 Years Unemployment Rate Estimates</a:t>
            </a:r>
            <a:endParaRPr kumimoji="0" lang="en-US" sz="1000" b="0" i="1" u="none" strike="noStrike" kern="1200" cap="none" spc="0" normalizeH="0" baseline="0" noProof="0" dirty="0">
              <a:ln>
                <a:noFill/>
              </a:ln>
              <a:solidFill>
                <a:srgbClr val="FFFFFF">
                  <a:lumMod val="50000"/>
                </a:srgbClr>
              </a:solidFill>
              <a:effectLst/>
              <a:uLnTx/>
              <a:uFillTx/>
              <a:latin typeface="Franklin Gothic"/>
            </a:endParaRPr>
          </a:p>
        </p:txBody>
      </p:sp>
      <p:pic>
        <p:nvPicPr>
          <p:cNvPr id="12" name="Picture 11">
            <a:extLst>
              <a:ext uri="{FF2B5EF4-FFF2-40B4-BE49-F238E27FC236}">
                <a16:creationId xmlns:a16="http://schemas.microsoft.com/office/drawing/2014/main" id="{4E8A14BF-81EE-D033-B596-5F19C962ACA6}"/>
              </a:ext>
            </a:extLst>
          </p:cNvPr>
          <p:cNvPicPr>
            <a:picLocks noChangeAspect="1"/>
          </p:cNvPicPr>
          <p:nvPr/>
        </p:nvPicPr>
        <p:blipFill>
          <a:blip r:embed="rId5"/>
          <a:srcRect r="13007" b="17463"/>
          <a:stretch/>
        </p:blipFill>
        <p:spPr>
          <a:xfrm>
            <a:off x="5628746" y="1295400"/>
            <a:ext cx="3119120" cy="1332836"/>
          </a:xfrm>
          <a:prstGeom prst="rect">
            <a:avLst/>
          </a:prstGeom>
        </p:spPr>
      </p:pic>
      <p:sp>
        <p:nvSpPr>
          <p:cNvPr id="16" name="TextBox 15">
            <a:extLst>
              <a:ext uri="{FF2B5EF4-FFF2-40B4-BE49-F238E27FC236}">
                <a16:creationId xmlns:a16="http://schemas.microsoft.com/office/drawing/2014/main" id="{C82DC841-617D-C9D2-3431-C85EA66C5043}"/>
              </a:ext>
            </a:extLst>
          </p:cNvPr>
          <p:cNvSpPr txBox="1"/>
          <p:nvPr/>
        </p:nvSpPr>
        <p:spPr>
          <a:xfrm>
            <a:off x="5547466" y="2635165"/>
            <a:ext cx="34239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2023 American Community Survey 5-Year Estimates</a:t>
            </a:r>
          </a:p>
        </p:txBody>
      </p:sp>
      <p:pic>
        <p:nvPicPr>
          <p:cNvPr id="19" name="Picture 18">
            <a:extLst>
              <a:ext uri="{FF2B5EF4-FFF2-40B4-BE49-F238E27FC236}">
                <a16:creationId xmlns:a16="http://schemas.microsoft.com/office/drawing/2014/main" id="{288BD73C-6D8B-C752-7DF0-AF586E520423}"/>
              </a:ext>
            </a:extLst>
          </p:cNvPr>
          <p:cNvPicPr>
            <a:picLocks noChangeAspect="1"/>
          </p:cNvPicPr>
          <p:nvPr/>
        </p:nvPicPr>
        <p:blipFill>
          <a:blip r:embed="rId6"/>
          <a:srcRect r="3311"/>
          <a:stretch/>
        </p:blipFill>
        <p:spPr>
          <a:xfrm>
            <a:off x="5628746" y="3124992"/>
            <a:ext cx="3119120" cy="1207513"/>
          </a:xfrm>
          <a:prstGeom prst="rect">
            <a:avLst/>
          </a:prstGeom>
        </p:spPr>
      </p:pic>
      <p:sp>
        <p:nvSpPr>
          <p:cNvPr id="20" name="TextBox 19">
            <a:extLst>
              <a:ext uri="{FF2B5EF4-FFF2-40B4-BE49-F238E27FC236}">
                <a16:creationId xmlns:a16="http://schemas.microsoft.com/office/drawing/2014/main" id="{8F8470CA-8388-37C8-603A-C050E61F8865}"/>
              </a:ext>
            </a:extLst>
          </p:cNvPr>
          <p:cNvSpPr txBox="1"/>
          <p:nvPr/>
        </p:nvSpPr>
        <p:spPr>
          <a:xfrm>
            <a:off x="5547466" y="4328868"/>
            <a:ext cx="34239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2023 American Community Survey 5-Year Estimates</a:t>
            </a:r>
          </a:p>
        </p:txBody>
      </p:sp>
      <p:graphicFrame>
        <p:nvGraphicFramePr>
          <p:cNvPr id="25" name="Chart 24">
            <a:extLst>
              <a:ext uri="{FF2B5EF4-FFF2-40B4-BE49-F238E27FC236}">
                <a16:creationId xmlns:a16="http://schemas.microsoft.com/office/drawing/2014/main" id="{BB9D73B2-C7A5-6A97-34D7-CDAA6040D0C7}"/>
              </a:ext>
            </a:extLst>
          </p:cNvPr>
          <p:cNvGraphicFramePr/>
          <p:nvPr>
            <p:extLst>
              <p:ext uri="{D42A27DB-BD31-4B8C-83A1-F6EECF244321}">
                <p14:modId xmlns:p14="http://schemas.microsoft.com/office/powerpoint/2010/main" val="3761147237"/>
              </p:ext>
            </p:extLst>
          </p:nvPr>
        </p:nvGraphicFramePr>
        <p:xfrm>
          <a:off x="274426" y="4859352"/>
          <a:ext cx="2659274" cy="108424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Chart 25">
            <a:extLst>
              <a:ext uri="{FF2B5EF4-FFF2-40B4-BE49-F238E27FC236}">
                <a16:creationId xmlns:a16="http://schemas.microsoft.com/office/drawing/2014/main" id="{BC2B6032-C836-ED3F-DE00-1E1F470A36AD}"/>
              </a:ext>
            </a:extLst>
          </p:cNvPr>
          <p:cNvGraphicFramePr/>
          <p:nvPr>
            <p:extLst>
              <p:ext uri="{D42A27DB-BD31-4B8C-83A1-F6EECF244321}">
                <p14:modId xmlns:p14="http://schemas.microsoft.com/office/powerpoint/2010/main" val="437486467"/>
              </p:ext>
            </p:extLst>
          </p:nvPr>
        </p:nvGraphicFramePr>
        <p:xfrm>
          <a:off x="3242363" y="4859352"/>
          <a:ext cx="2659274" cy="108424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Chart 26">
            <a:extLst>
              <a:ext uri="{FF2B5EF4-FFF2-40B4-BE49-F238E27FC236}">
                <a16:creationId xmlns:a16="http://schemas.microsoft.com/office/drawing/2014/main" id="{10C8BD20-8CF0-338A-477E-C86A0C242AC4}"/>
              </a:ext>
            </a:extLst>
          </p:cNvPr>
          <p:cNvGraphicFramePr/>
          <p:nvPr>
            <p:extLst>
              <p:ext uri="{D42A27DB-BD31-4B8C-83A1-F6EECF244321}">
                <p14:modId xmlns:p14="http://schemas.microsoft.com/office/powerpoint/2010/main" val="3132429108"/>
              </p:ext>
            </p:extLst>
          </p:nvPr>
        </p:nvGraphicFramePr>
        <p:xfrm>
          <a:off x="6195510" y="4856758"/>
          <a:ext cx="2659274" cy="1084248"/>
        </p:xfrm>
        <a:graphic>
          <a:graphicData uri="http://schemas.openxmlformats.org/drawingml/2006/chart">
            <c:chart xmlns:c="http://schemas.openxmlformats.org/drawingml/2006/chart" xmlns:r="http://schemas.openxmlformats.org/officeDocument/2006/relationships" r:id="rId9"/>
          </a:graphicData>
        </a:graphic>
      </p:graphicFrame>
      <p:pic>
        <p:nvPicPr>
          <p:cNvPr id="3" name="Picture 2" descr="A blue and yellow logo&#10;&#10;AI-generated content may be incorrect.">
            <a:extLst>
              <a:ext uri="{FF2B5EF4-FFF2-40B4-BE49-F238E27FC236}">
                <a16:creationId xmlns:a16="http://schemas.microsoft.com/office/drawing/2014/main" id="{91C2FC54-8E6D-D80D-A75C-B8FA71A0AE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18841576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3C22A-4D59-DE4C-0C44-57DCF8671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4699B3-3883-1CFF-46D9-E0F81A97CDED}"/>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Health Data</a:t>
            </a:r>
          </a:p>
        </p:txBody>
      </p:sp>
      <p:sp>
        <p:nvSpPr>
          <p:cNvPr id="4" name="Slide Number Placeholder 3">
            <a:extLst>
              <a:ext uri="{FF2B5EF4-FFF2-40B4-BE49-F238E27FC236}">
                <a16:creationId xmlns:a16="http://schemas.microsoft.com/office/drawing/2014/main" id="{FAA805BE-C93D-6BDC-DBDB-7DA228E9541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9" name="TextBox 8">
            <a:extLst>
              <a:ext uri="{FF2B5EF4-FFF2-40B4-BE49-F238E27FC236}">
                <a16:creationId xmlns:a16="http://schemas.microsoft.com/office/drawing/2014/main" id="{66E3B107-E93C-4E1F-89C0-B0A5DE7448EC}"/>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cs typeface="Poppins" panose="00000500000000000000" pitchFamily="2" charset="0"/>
              </a:rPr>
              <a:t>Madelia Health 2025 Community Health Needs Assessment</a:t>
            </a:r>
          </a:p>
        </p:txBody>
      </p:sp>
      <p:sp>
        <p:nvSpPr>
          <p:cNvPr id="10" name="Rectangle 3">
            <a:extLst>
              <a:ext uri="{FF2B5EF4-FFF2-40B4-BE49-F238E27FC236}">
                <a16:creationId xmlns:a16="http://schemas.microsoft.com/office/drawing/2014/main" id="{1C3D7DAF-82A0-7C4C-BCE6-102A13B855D1}"/>
              </a:ext>
            </a:extLst>
          </p:cNvPr>
          <p:cNvSpPr>
            <a:spLocks noGrp="1" noChangeArrowheads="1"/>
          </p:cNvSpPr>
          <p:nvPr>
            <p:ph idx="1"/>
          </p:nvPr>
        </p:nvSpPr>
        <p:spPr>
          <a:xfrm>
            <a:off x="172614" y="1295400"/>
            <a:ext cx="5085186" cy="3276600"/>
          </a:xfrm>
        </p:spPr>
        <p:txBody>
          <a:bodyPr>
            <a:noAutofit/>
          </a:bodyPr>
          <a:lstStyle/>
          <a:p>
            <a:pPr marL="11113" indent="0">
              <a:buNone/>
            </a:pPr>
            <a:r>
              <a:rPr lang="en-US" sz="1600" dirty="0">
                <a:latin typeface="Franklin Gothic"/>
                <a:cs typeface="Arial" pitchFamily="34" charset="0"/>
              </a:rPr>
              <a:t>To examine health areas of strength and health areas to explore, </a:t>
            </a:r>
            <a:r>
              <a:rPr lang="en-US" sz="1600" i="1" dirty="0">
                <a:latin typeface="Franklin Gothic"/>
                <a:cs typeface="Arial" pitchFamily="34" charset="0"/>
              </a:rPr>
              <a:t>County Health Rankings </a:t>
            </a:r>
            <a:r>
              <a:rPr lang="en-US" sz="1600" dirty="0">
                <a:latin typeface="Franklin Gothic"/>
                <a:cs typeface="Arial" pitchFamily="34" charset="0"/>
              </a:rPr>
              <a:t>is utilized. The County Health Rankings &amp; Roadmaps program is a collaboration between the Robert Wood Johnson Foundation and the University of Wisconsin Population Health Institute. Counties are ranked against their state peers based on health outcomes and health factors. Subcategories are as follows:</a:t>
            </a: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a:endParaRPr lang="en-US" sz="1600" dirty="0">
              <a:cs typeface="Arial" pitchFamily="34" charset="0"/>
            </a:endParaRPr>
          </a:p>
          <a:p>
            <a:pPr marL="11113"/>
            <a:r>
              <a:rPr lang="en-US" sz="1600" dirty="0">
                <a:latin typeface="Franklin Gothic"/>
                <a:cs typeface="Arial" pitchFamily="34" charset="0"/>
              </a:rPr>
              <a:t>The report provides information by county on “Areas of Strength” and “Areas to Explore”, as determined by the County Health Rankings. This can be helpful in setting a direction for the community health needs assessment.  </a:t>
            </a:r>
          </a:p>
          <a:p>
            <a:pPr marL="6350"/>
            <a:endParaRPr lang="en-US" sz="1600" dirty="0">
              <a:solidFill>
                <a:srgbClr val="333333"/>
              </a:solidFill>
            </a:endParaRPr>
          </a:p>
        </p:txBody>
      </p:sp>
      <p:sp>
        <p:nvSpPr>
          <p:cNvPr id="11" name="Content Placeholder 1">
            <a:extLst>
              <a:ext uri="{FF2B5EF4-FFF2-40B4-BE49-F238E27FC236}">
                <a16:creationId xmlns:a16="http://schemas.microsoft.com/office/drawing/2014/main" id="{8DA98789-4FA0-40F0-C814-E9A2E138EA59}"/>
              </a:ext>
            </a:extLst>
          </p:cNvPr>
          <p:cNvSpPr txBox="1">
            <a:spLocks/>
          </p:cNvSpPr>
          <p:nvPr/>
        </p:nvSpPr>
        <p:spPr>
          <a:xfrm>
            <a:off x="384561" y="3511629"/>
            <a:ext cx="1922108" cy="9906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113"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srgbClr val="182751"/>
                </a:solidFill>
                <a:effectLst/>
                <a:uLnTx/>
                <a:uFillTx/>
                <a:latin typeface="Franklin Gothic"/>
                <a:cs typeface="Arial" pitchFamily="34" charset="0"/>
              </a:rPr>
              <a:t>Health Outcomes</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Length of life</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Quality of life</a:t>
            </a:r>
          </a:p>
        </p:txBody>
      </p:sp>
      <p:sp>
        <p:nvSpPr>
          <p:cNvPr id="12" name="Content Placeholder 1">
            <a:extLst>
              <a:ext uri="{FF2B5EF4-FFF2-40B4-BE49-F238E27FC236}">
                <a16:creationId xmlns:a16="http://schemas.microsoft.com/office/drawing/2014/main" id="{4479F12B-C620-1AB8-1D13-D7061B911B72}"/>
              </a:ext>
            </a:extLst>
          </p:cNvPr>
          <p:cNvSpPr txBox="1">
            <a:spLocks/>
          </p:cNvSpPr>
          <p:nvPr/>
        </p:nvSpPr>
        <p:spPr>
          <a:xfrm>
            <a:off x="2306669" y="3511629"/>
            <a:ext cx="3030892" cy="13716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113"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srgbClr val="182751"/>
                </a:solidFill>
                <a:effectLst/>
                <a:uLnTx/>
                <a:uFillTx/>
                <a:latin typeface="Franklin Gothic"/>
                <a:cs typeface="Arial" pitchFamily="34" charset="0"/>
              </a:rPr>
              <a:t>Health Factors</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Health behaviors</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Clinical care</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Social and economic factors</a:t>
            </a:r>
          </a:p>
          <a:p>
            <a:pPr marL="354013"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751"/>
                </a:solidFill>
                <a:effectLst/>
                <a:uLnTx/>
                <a:uFillTx/>
                <a:latin typeface="Franklin Gothic"/>
                <a:cs typeface="Arial" pitchFamily="34" charset="0"/>
              </a:rPr>
              <a:t>Physical environment</a:t>
            </a:r>
          </a:p>
        </p:txBody>
      </p:sp>
      <p:pic>
        <p:nvPicPr>
          <p:cNvPr id="16" name="Picture 15" descr="A person in a white coat and blue gloves examining a person's neck&#10;&#10;AI-generated content may be incorrect.">
            <a:extLst>
              <a:ext uri="{FF2B5EF4-FFF2-40B4-BE49-F238E27FC236}">
                <a16:creationId xmlns:a16="http://schemas.microsoft.com/office/drawing/2014/main" id="{A3F77BDA-3B9D-1162-518C-EC993E9F89C6}"/>
              </a:ext>
            </a:extLst>
          </p:cNvPr>
          <p:cNvPicPr>
            <a:picLocks noChangeAspect="1"/>
          </p:cNvPicPr>
          <p:nvPr/>
        </p:nvPicPr>
        <p:blipFill>
          <a:blip r:embed="rId2"/>
          <a:stretch>
            <a:fillRect/>
          </a:stretch>
        </p:blipFill>
        <p:spPr>
          <a:xfrm>
            <a:off x="5573115" y="1257656"/>
            <a:ext cx="3186324" cy="2389743"/>
          </a:xfrm>
          <a:prstGeom prst="rect">
            <a:avLst/>
          </a:prstGeom>
        </p:spPr>
      </p:pic>
      <p:pic>
        <p:nvPicPr>
          <p:cNvPr id="18" name="Picture 17" descr="A doctor examining a person&#10;&#10;AI-generated content may be incorrect.">
            <a:extLst>
              <a:ext uri="{FF2B5EF4-FFF2-40B4-BE49-F238E27FC236}">
                <a16:creationId xmlns:a16="http://schemas.microsoft.com/office/drawing/2014/main" id="{90BD23C0-4B3F-247B-84AB-2164236D5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114" y="3879907"/>
            <a:ext cx="3186325" cy="2389744"/>
          </a:xfrm>
          <a:prstGeom prst="rect">
            <a:avLst/>
          </a:prstGeom>
        </p:spPr>
      </p:pic>
      <p:sp>
        <p:nvSpPr>
          <p:cNvPr id="2" name="TextBox 1">
            <a:extLst>
              <a:ext uri="{FF2B5EF4-FFF2-40B4-BE49-F238E27FC236}">
                <a16:creationId xmlns:a16="http://schemas.microsoft.com/office/drawing/2014/main" id="{103ADCB3-9AE5-B1DD-7736-13AD46F38343}"/>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County Health Rankings, University of Wisconsin Population Health Institute</a:t>
            </a:r>
          </a:p>
        </p:txBody>
      </p:sp>
      <p:pic>
        <p:nvPicPr>
          <p:cNvPr id="5" name="Picture 4" descr="A blue and yellow logo&#10;&#10;AI-generated content may be incorrect.">
            <a:extLst>
              <a:ext uri="{FF2B5EF4-FFF2-40B4-BE49-F238E27FC236}">
                <a16:creationId xmlns:a16="http://schemas.microsoft.com/office/drawing/2014/main" id="{15C40711-77DC-09F0-0201-14874566C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22041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ED43-668A-B708-FFFF-815A4A89D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42024-44BE-0223-9432-76A4D19501F8}"/>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County Health Rankings</a:t>
            </a:r>
          </a:p>
        </p:txBody>
      </p:sp>
      <p:pic>
        <p:nvPicPr>
          <p:cNvPr id="7" name="Content Placeholder 6">
            <a:extLst>
              <a:ext uri="{FF2B5EF4-FFF2-40B4-BE49-F238E27FC236}">
                <a16:creationId xmlns:a16="http://schemas.microsoft.com/office/drawing/2014/main" id="{377937FD-F20C-BA71-A31B-C48641EEED40}"/>
              </a:ext>
            </a:extLst>
          </p:cNvPr>
          <p:cNvPicPr>
            <a:picLocks noGrp="1" noChangeAspect="1"/>
          </p:cNvPicPr>
          <p:nvPr>
            <p:ph idx="1"/>
          </p:nvPr>
        </p:nvPicPr>
        <p:blipFill>
          <a:blip r:embed="rId3"/>
          <a:stretch>
            <a:fillRect/>
          </a:stretch>
        </p:blipFill>
        <p:spPr>
          <a:xfrm>
            <a:off x="327391" y="1372635"/>
            <a:ext cx="4390475" cy="4659874"/>
          </a:xfrm>
          <a:prstGeom prst="rect">
            <a:avLst/>
          </a:prstGeom>
        </p:spPr>
      </p:pic>
      <p:sp>
        <p:nvSpPr>
          <p:cNvPr id="4" name="Slide Number Placeholder 3">
            <a:extLst>
              <a:ext uri="{FF2B5EF4-FFF2-40B4-BE49-F238E27FC236}">
                <a16:creationId xmlns:a16="http://schemas.microsoft.com/office/drawing/2014/main" id="{811B0125-B974-B890-5804-6B99CE9AA91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pic>
        <p:nvPicPr>
          <p:cNvPr id="5" name="Picture 4">
            <a:extLst>
              <a:ext uri="{FF2B5EF4-FFF2-40B4-BE49-F238E27FC236}">
                <a16:creationId xmlns:a16="http://schemas.microsoft.com/office/drawing/2014/main" id="{16FA4F9B-8A6B-0A03-9BF9-F59174C69881}"/>
              </a:ext>
            </a:extLst>
          </p:cNvPr>
          <p:cNvPicPr>
            <a:picLocks noChangeAspect="1"/>
          </p:cNvPicPr>
          <p:nvPr/>
        </p:nvPicPr>
        <p:blipFill>
          <a:blip r:embed="rId4"/>
          <a:stretch>
            <a:fillRect/>
          </a:stretch>
        </p:blipFill>
        <p:spPr>
          <a:xfrm>
            <a:off x="5766712" y="4894806"/>
            <a:ext cx="2559493" cy="658438"/>
          </a:xfrm>
          <a:prstGeom prst="rect">
            <a:avLst/>
          </a:prstGeom>
        </p:spPr>
      </p:pic>
      <p:sp>
        <p:nvSpPr>
          <p:cNvPr id="8" name="Rectangle 3">
            <a:extLst>
              <a:ext uri="{FF2B5EF4-FFF2-40B4-BE49-F238E27FC236}">
                <a16:creationId xmlns:a16="http://schemas.microsoft.com/office/drawing/2014/main" id="{65A73D1D-E424-744F-B216-30706A0C7527}"/>
              </a:ext>
            </a:extLst>
          </p:cNvPr>
          <p:cNvSpPr txBox="1">
            <a:spLocks noChangeArrowheads="1"/>
          </p:cNvSpPr>
          <p:nvPr/>
        </p:nvSpPr>
        <p:spPr>
          <a:xfrm>
            <a:off x="73542" y="3200400"/>
            <a:ext cx="5791200" cy="3810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113"/>
            <a:endParaRPr lang="en-US" sz="2000" dirty="0">
              <a:cs typeface="Calibri" panose="020F0502020204030204" pitchFamily="34" charset="0"/>
            </a:endParaRPr>
          </a:p>
        </p:txBody>
      </p:sp>
      <p:sp>
        <p:nvSpPr>
          <p:cNvPr id="10" name="TextBox 9">
            <a:extLst>
              <a:ext uri="{FF2B5EF4-FFF2-40B4-BE49-F238E27FC236}">
                <a16:creationId xmlns:a16="http://schemas.microsoft.com/office/drawing/2014/main" id="{1A0EE543-E686-CA32-5C02-91B501400420}"/>
              </a:ext>
            </a:extLst>
          </p:cNvPr>
          <p:cNvSpPr txBox="1"/>
          <p:nvPr/>
        </p:nvSpPr>
        <p:spPr>
          <a:xfrm>
            <a:off x="5250164" y="1803002"/>
            <a:ext cx="3592590" cy="2800767"/>
          </a:xfrm>
          <a:prstGeom prst="rect">
            <a:avLst/>
          </a:prstGeom>
          <a:noFill/>
        </p:spPr>
        <p:txBody>
          <a:bodyPr wrap="square">
            <a:spAutoFit/>
          </a:bodyPr>
          <a:lstStyle/>
          <a:p>
            <a:r>
              <a:rPr lang="en-US" sz="1600" dirty="0">
                <a:latin typeface="Franklin Gothic"/>
              </a:rPr>
              <a:t>The County Health Rankings are based on a model of community health that emphasizes the many factors that influence how long and how well we live. </a:t>
            </a:r>
          </a:p>
          <a:p>
            <a:endParaRPr lang="en-US" sz="1600" dirty="0">
              <a:latin typeface="Franklin Gothic"/>
            </a:endParaRPr>
          </a:p>
          <a:p>
            <a:r>
              <a:rPr lang="en-US" sz="1600" dirty="0">
                <a:latin typeface="Franklin Gothic"/>
              </a:rPr>
              <a:t>The Rankings use more than 30 measures that help communities understand how healthy their residents are today </a:t>
            </a:r>
            <a:r>
              <a:rPr lang="en-US" sz="1600" b="1" dirty="0">
                <a:latin typeface="Franklin Gothic"/>
              </a:rPr>
              <a:t>(health outcomes) </a:t>
            </a:r>
            <a:r>
              <a:rPr lang="en-US" sz="1600" dirty="0">
                <a:latin typeface="Franklin Gothic"/>
              </a:rPr>
              <a:t>and what will impact their health in the future </a:t>
            </a:r>
            <a:r>
              <a:rPr lang="en-US" sz="1600" b="1" dirty="0">
                <a:latin typeface="Franklin Gothic"/>
              </a:rPr>
              <a:t>(health factors).</a:t>
            </a:r>
          </a:p>
        </p:txBody>
      </p:sp>
      <p:sp>
        <p:nvSpPr>
          <p:cNvPr id="11" name="TextBox 10">
            <a:extLst>
              <a:ext uri="{FF2B5EF4-FFF2-40B4-BE49-F238E27FC236}">
                <a16:creationId xmlns:a16="http://schemas.microsoft.com/office/drawing/2014/main" id="{728E8F4C-0387-7632-CC0A-9C2EF34808AD}"/>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3" name="TextBox 2">
            <a:extLst>
              <a:ext uri="{FF2B5EF4-FFF2-40B4-BE49-F238E27FC236}">
                <a16:creationId xmlns:a16="http://schemas.microsoft.com/office/drawing/2014/main" id="{E6613900-85FF-F53D-B83C-AEE244EA63E8}"/>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County Health Rankings, University of Wisconsin Population Health Institute</a:t>
            </a:r>
          </a:p>
        </p:txBody>
      </p:sp>
      <p:pic>
        <p:nvPicPr>
          <p:cNvPr id="6" name="Picture 5" descr="A blue and yellow logo&#10;&#10;AI-generated content may be incorrect.">
            <a:extLst>
              <a:ext uri="{FF2B5EF4-FFF2-40B4-BE49-F238E27FC236}">
                <a16:creationId xmlns:a16="http://schemas.microsoft.com/office/drawing/2014/main" id="{40CDD414-1412-1F5B-82C0-08DDC1A6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41491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83EC86-0370-4E88-8798-482C600B819B}"/>
              </a:ext>
            </a:extLst>
          </p:cNvPr>
          <p:cNvSpPr>
            <a:spLocks noGrp="1"/>
          </p:cNvSpPr>
          <p:nvPr>
            <p:ph type="title"/>
          </p:nvPr>
        </p:nvSpPr>
        <p:spPr/>
        <p:txBody>
          <a:bodyPr>
            <a:noAutofit/>
          </a:bodyPr>
          <a:lstStyle/>
          <a:p>
            <a:r>
              <a:rPr lang="en-US" sz="3500" cap="none" dirty="0">
                <a:latin typeface="Poppins" panose="00000500000000000000" pitchFamily="2" charset="0"/>
                <a:cs typeface="Poppins" panose="00000500000000000000" pitchFamily="2" charset="0"/>
              </a:rPr>
              <a:t>Health Outcomes</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93CF0AA9-7AE1-4687-B92C-4E5B40EF379F}"/>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9" name="Rectangle 3">
            <a:extLst>
              <a:ext uri="{FF2B5EF4-FFF2-40B4-BE49-F238E27FC236}">
                <a16:creationId xmlns:a16="http://schemas.microsoft.com/office/drawing/2014/main" id="{95D192E0-96C6-E47C-511D-3D014B433903}"/>
              </a:ext>
            </a:extLst>
          </p:cNvPr>
          <p:cNvSpPr>
            <a:spLocks noGrp="1" noChangeArrowheads="1"/>
          </p:cNvSpPr>
          <p:nvPr>
            <p:ph idx="1"/>
          </p:nvPr>
        </p:nvSpPr>
        <p:spPr>
          <a:xfrm>
            <a:off x="172615" y="1295400"/>
            <a:ext cx="4018386" cy="3276600"/>
          </a:xfrm>
        </p:spPr>
        <p:txBody>
          <a:bodyPr>
            <a:noAutofit/>
          </a:bodyPr>
          <a:lstStyle/>
          <a:p>
            <a:pPr marL="11113" indent="0">
              <a:buNone/>
            </a:pPr>
            <a:r>
              <a:rPr lang="en-US" sz="1600" dirty="0">
                <a:latin typeface="Franklin Gothic"/>
                <a:cs typeface="Arial" pitchFamily="34" charset="0"/>
              </a:rPr>
              <a:t>This map shows the County Health Rankings assessment of </a:t>
            </a:r>
            <a:r>
              <a:rPr lang="en-US" sz="1600" i="1" dirty="0">
                <a:latin typeface="Franklin Gothic"/>
                <a:cs typeface="Arial" pitchFamily="34" charset="0"/>
              </a:rPr>
              <a:t>health outcomes </a:t>
            </a:r>
            <a:r>
              <a:rPr lang="en-US" sz="1600" dirty="0">
                <a:latin typeface="Franklin Gothic"/>
                <a:cs typeface="Arial" pitchFamily="34" charset="0"/>
              </a:rPr>
              <a:t>for Minnesota in 2024. Watonwan county is outlined in blue. </a:t>
            </a:r>
            <a:r>
              <a:rPr lang="en-US" sz="1600" b="1" dirty="0">
                <a:latin typeface="Franklin Gothic"/>
                <a:cs typeface="Arial" pitchFamily="34" charset="0"/>
              </a:rPr>
              <a:t>Lower scores indicate better health. </a:t>
            </a: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p:txBody>
      </p:sp>
      <p:pic>
        <p:nvPicPr>
          <p:cNvPr id="23" name="Picture 22" descr="A map of the state of minnesota&#10;&#10;AI-generated content may be incorrect.">
            <a:extLst>
              <a:ext uri="{FF2B5EF4-FFF2-40B4-BE49-F238E27FC236}">
                <a16:creationId xmlns:a16="http://schemas.microsoft.com/office/drawing/2014/main" id="{E9F9D219-FE37-8CA4-457A-16182B174AD3}"/>
              </a:ext>
            </a:extLst>
          </p:cNvPr>
          <p:cNvPicPr>
            <a:picLocks noChangeAspect="1"/>
          </p:cNvPicPr>
          <p:nvPr/>
        </p:nvPicPr>
        <p:blipFill>
          <a:blip r:embed="rId3">
            <a:extLst>
              <a:ext uri="{28A0092B-C50C-407E-A947-70E740481C1C}">
                <a14:useLocalDpi xmlns:a14="http://schemas.microsoft.com/office/drawing/2010/main" val="0"/>
              </a:ext>
            </a:extLst>
          </a:blip>
          <a:srcRect l="17219" t="85733" r="34429" b="8875"/>
          <a:stretch/>
        </p:blipFill>
        <p:spPr>
          <a:xfrm>
            <a:off x="5011180" y="5268265"/>
            <a:ext cx="3183525" cy="246221"/>
          </a:xfrm>
          <a:prstGeom prst="rect">
            <a:avLst/>
          </a:prstGeom>
        </p:spPr>
      </p:pic>
      <p:pic>
        <p:nvPicPr>
          <p:cNvPr id="24" name="Picture 23" descr="A map of the state of minnesota&#10;&#10;AI-generated content may be incorrect.">
            <a:extLst>
              <a:ext uri="{FF2B5EF4-FFF2-40B4-BE49-F238E27FC236}">
                <a16:creationId xmlns:a16="http://schemas.microsoft.com/office/drawing/2014/main" id="{BABFFBB5-8F19-68D7-6A77-E3D592EF2B05}"/>
              </a:ext>
            </a:extLst>
          </p:cNvPr>
          <p:cNvPicPr>
            <a:picLocks noChangeAspect="1"/>
          </p:cNvPicPr>
          <p:nvPr/>
        </p:nvPicPr>
        <p:blipFill>
          <a:blip r:embed="rId3">
            <a:extLst>
              <a:ext uri="{28A0092B-C50C-407E-A947-70E740481C1C}">
                <a14:useLocalDpi xmlns:a14="http://schemas.microsoft.com/office/drawing/2010/main" val="0"/>
              </a:ext>
            </a:extLst>
          </a:blip>
          <a:srcRect l="29692" t="17695" r="26690" b="13513"/>
          <a:stretch/>
        </p:blipFill>
        <p:spPr>
          <a:xfrm>
            <a:off x="4439805" y="1213401"/>
            <a:ext cx="4709180" cy="5150695"/>
          </a:xfrm>
          <a:prstGeom prst="rect">
            <a:avLst/>
          </a:prstGeom>
        </p:spPr>
      </p:pic>
      <p:sp>
        <p:nvSpPr>
          <p:cNvPr id="17" name="Rectangle: Rounded Corners 16">
            <a:extLst>
              <a:ext uri="{FF2B5EF4-FFF2-40B4-BE49-F238E27FC236}">
                <a16:creationId xmlns:a16="http://schemas.microsoft.com/office/drawing/2014/main" id="{78B495B2-E040-4567-82A2-1A21294F1DE1}"/>
              </a:ext>
            </a:extLst>
          </p:cNvPr>
          <p:cNvSpPr/>
          <p:nvPr/>
        </p:nvSpPr>
        <p:spPr>
          <a:xfrm>
            <a:off x="5943600" y="5769930"/>
            <a:ext cx="304800" cy="298269"/>
          </a:xfrm>
          <a:prstGeom prst="roundRect">
            <a:avLst/>
          </a:prstGeom>
          <a:no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graph of health outcomes&#10;&#10;AI-generated content may be incorrect.">
            <a:extLst>
              <a:ext uri="{FF2B5EF4-FFF2-40B4-BE49-F238E27FC236}">
                <a16:creationId xmlns:a16="http://schemas.microsoft.com/office/drawing/2014/main" id="{5742B24E-DA6A-35FD-88F7-7F88E7073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113" y="2548716"/>
            <a:ext cx="3888888" cy="3324999"/>
          </a:xfrm>
          <a:prstGeom prst="rect">
            <a:avLst/>
          </a:prstGeom>
        </p:spPr>
      </p:pic>
      <p:pic>
        <p:nvPicPr>
          <p:cNvPr id="28" name="Picture 27" descr="A map of the state of minnesota&#10;&#10;AI-generated content may be incorrect.">
            <a:extLst>
              <a:ext uri="{FF2B5EF4-FFF2-40B4-BE49-F238E27FC236}">
                <a16:creationId xmlns:a16="http://schemas.microsoft.com/office/drawing/2014/main" id="{29E55CBF-1646-32E6-1B12-98FEA4B7E35F}"/>
              </a:ext>
            </a:extLst>
          </p:cNvPr>
          <p:cNvPicPr>
            <a:picLocks noChangeAspect="1"/>
          </p:cNvPicPr>
          <p:nvPr/>
        </p:nvPicPr>
        <p:blipFill>
          <a:blip r:embed="rId3">
            <a:extLst>
              <a:ext uri="{28A0092B-C50C-407E-A947-70E740481C1C}">
                <a14:useLocalDpi xmlns:a14="http://schemas.microsoft.com/office/drawing/2010/main" val="0"/>
              </a:ext>
            </a:extLst>
          </a:blip>
          <a:srcRect l="17413" t="86850" r="35505" b="9276"/>
          <a:stretch/>
        </p:blipFill>
        <p:spPr>
          <a:xfrm>
            <a:off x="411306" y="5825562"/>
            <a:ext cx="3276601" cy="187003"/>
          </a:xfrm>
          <a:prstGeom prst="rect">
            <a:avLst/>
          </a:prstGeom>
        </p:spPr>
      </p:pic>
      <p:sp>
        <p:nvSpPr>
          <p:cNvPr id="2" name="TextBox 1">
            <a:extLst>
              <a:ext uri="{FF2B5EF4-FFF2-40B4-BE49-F238E27FC236}">
                <a16:creationId xmlns:a16="http://schemas.microsoft.com/office/drawing/2014/main" id="{333AC784-D075-2AB1-522E-ABF6858CD954}"/>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County Health Rankings, University of Wisconsin Population Health Institute</a:t>
            </a:r>
          </a:p>
        </p:txBody>
      </p:sp>
      <p:pic>
        <p:nvPicPr>
          <p:cNvPr id="3" name="Picture 2" descr="A blue and yellow logo&#10;&#10;AI-generated content may be incorrect.">
            <a:extLst>
              <a:ext uri="{FF2B5EF4-FFF2-40B4-BE49-F238E27FC236}">
                <a16:creationId xmlns:a16="http://schemas.microsoft.com/office/drawing/2014/main" id="{97503202-F30A-A859-F200-A40CBBD7EA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98035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914D-F3DA-C2BE-50B4-976E6FB000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041C72-1358-4CFB-3268-DFBFFC27CE6E}"/>
              </a:ext>
            </a:extLst>
          </p:cNvPr>
          <p:cNvSpPr>
            <a:spLocks noGrp="1"/>
          </p:cNvSpPr>
          <p:nvPr>
            <p:ph type="title"/>
          </p:nvPr>
        </p:nvSpPr>
        <p:spPr/>
        <p:txBody>
          <a:bodyPr>
            <a:noAutofit/>
          </a:bodyPr>
          <a:lstStyle/>
          <a:p>
            <a:r>
              <a:rPr lang="en-US" sz="3500" cap="none" dirty="0">
                <a:latin typeface="Poppins" panose="00000500000000000000" pitchFamily="2" charset="0"/>
                <a:cs typeface="Poppins" panose="00000500000000000000" pitchFamily="2" charset="0"/>
              </a:rPr>
              <a:t>Health Factors</a:t>
            </a:r>
          </a:p>
        </p:txBody>
      </p:sp>
      <p:sp>
        <p:nvSpPr>
          <p:cNvPr id="4" name="Slide Number Placeholder 3">
            <a:extLst>
              <a:ext uri="{FF2B5EF4-FFF2-40B4-BE49-F238E27FC236}">
                <a16:creationId xmlns:a16="http://schemas.microsoft.com/office/drawing/2014/main" id="{7345E92E-00FB-852A-7333-49B2E8C67B0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3514638F-EA4B-C9BC-EEEE-905572F499FE}"/>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9" name="Rectangle 3">
            <a:extLst>
              <a:ext uri="{FF2B5EF4-FFF2-40B4-BE49-F238E27FC236}">
                <a16:creationId xmlns:a16="http://schemas.microsoft.com/office/drawing/2014/main" id="{7AC1443A-C5F8-23BE-5C67-A4607F17023A}"/>
              </a:ext>
            </a:extLst>
          </p:cNvPr>
          <p:cNvSpPr>
            <a:spLocks noGrp="1" noChangeArrowheads="1"/>
          </p:cNvSpPr>
          <p:nvPr>
            <p:ph idx="1"/>
          </p:nvPr>
        </p:nvSpPr>
        <p:spPr>
          <a:xfrm>
            <a:off x="172615" y="1295400"/>
            <a:ext cx="4018386" cy="3276600"/>
          </a:xfrm>
        </p:spPr>
        <p:txBody>
          <a:bodyPr>
            <a:noAutofit/>
          </a:bodyPr>
          <a:lstStyle/>
          <a:p>
            <a:pPr marL="11113" indent="0">
              <a:buNone/>
            </a:pPr>
            <a:r>
              <a:rPr lang="en-US" sz="1600" dirty="0">
                <a:latin typeface="Franklin Gothic"/>
                <a:cs typeface="Arial" pitchFamily="34" charset="0"/>
              </a:rPr>
              <a:t>This map shows the County Health Rankings assessment of </a:t>
            </a:r>
            <a:r>
              <a:rPr lang="en-US" sz="1600" i="1" dirty="0">
                <a:latin typeface="Franklin Gothic"/>
                <a:cs typeface="Arial" pitchFamily="34" charset="0"/>
              </a:rPr>
              <a:t>health factors </a:t>
            </a:r>
            <a:r>
              <a:rPr lang="en-US" sz="1600" dirty="0">
                <a:latin typeface="Franklin Gothic"/>
                <a:cs typeface="Arial" pitchFamily="34" charset="0"/>
              </a:rPr>
              <a:t>for Minnesota in 2024. Watonwan county is outlined in yellow. </a:t>
            </a:r>
            <a:r>
              <a:rPr lang="en-US" sz="1600" b="1" dirty="0">
                <a:latin typeface="Franklin Gothic"/>
                <a:cs typeface="Arial" pitchFamily="34" charset="0"/>
              </a:rPr>
              <a:t>Lower scores indicate better health. </a:t>
            </a:r>
          </a:p>
          <a:p>
            <a:pPr marL="11113" indent="0">
              <a:buNone/>
            </a:pPr>
            <a:endParaRPr lang="en-US" sz="1600" dirty="0">
              <a:cs typeface="Arial" pitchFamily="34" charset="0"/>
            </a:endParaRPr>
          </a:p>
          <a:p>
            <a:pPr marL="11113" indent="0">
              <a:buNone/>
            </a:pPr>
            <a:endParaRPr lang="en-US" sz="1600" dirty="0">
              <a:cs typeface="Arial" pitchFamily="34" charset="0"/>
            </a:endParaRPr>
          </a:p>
          <a:p>
            <a:pPr marL="11113" indent="0">
              <a:buNone/>
            </a:pPr>
            <a:endParaRPr lang="en-US" sz="1600" dirty="0">
              <a:cs typeface="Arial" pitchFamily="34" charset="0"/>
            </a:endParaRPr>
          </a:p>
        </p:txBody>
      </p:sp>
      <p:pic>
        <p:nvPicPr>
          <p:cNvPr id="6" name="Picture 5" descr="A map of the state of minnesota&#10;&#10;AI-generated content may be incorrect.">
            <a:extLst>
              <a:ext uri="{FF2B5EF4-FFF2-40B4-BE49-F238E27FC236}">
                <a16:creationId xmlns:a16="http://schemas.microsoft.com/office/drawing/2014/main" id="{D3C4D8D1-9857-DA74-6861-E46ABE9ED99F}"/>
              </a:ext>
            </a:extLst>
          </p:cNvPr>
          <p:cNvPicPr>
            <a:picLocks noChangeAspect="1"/>
          </p:cNvPicPr>
          <p:nvPr/>
        </p:nvPicPr>
        <p:blipFill>
          <a:blip r:embed="rId3">
            <a:extLst>
              <a:ext uri="{28A0092B-C50C-407E-A947-70E740481C1C}">
                <a14:useLocalDpi xmlns:a14="http://schemas.microsoft.com/office/drawing/2010/main" val="0"/>
              </a:ext>
            </a:extLst>
          </a:blip>
          <a:srcRect l="30000" t="17182" r="26998" b="13084"/>
          <a:stretch/>
        </p:blipFill>
        <p:spPr>
          <a:xfrm>
            <a:off x="4439805" y="1143000"/>
            <a:ext cx="4704195" cy="5290407"/>
          </a:xfrm>
          <a:prstGeom prst="rect">
            <a:avLst/>
          </a:prstGeom>
        </p:spPr>
      </p:pic>
      <p:sp>
        <p:nvSpPr>
          <p:cNvPr id="17" name="Rectangle: Rounded Corners 16">
            <a:extLst>
              <a:ext uri="{FF2B5EF4-FFF2-40B4-BE49-F238E27FC236}">
                <a16:creationId xmlns:a16="http://schemas.microsoft.com/office/drawing/2014/main" id="{91BFD9A9-F295-405A-F848-F62C63B7C830}"/>
              </a:ext>
            </a:extLst>
          </p:cNvPr>
          <p:cNvSpPr/>
          <p:nvPr/>
        </p:nvSpPr>
        <p:spPr>
          <a:xfrm>
            <a:off x="5920455" y="5769930"/>
            <a:ext cx="304800" cy="298269"/>
          </a:xfrm>
          <a:prstGeom prst="roundRect">
            <a:avLst/>
          </a:prstGeom>
          <a:noFill/>
          <a:ln w="158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map of the state of minnesota&#10;&#10;AI-generated content may be incorrect.">
            <a:extLst>
              <a:ext uri="{FF2B5EF4-FFF2-40B4-BE49-F238E27FC236}">
                <a16:creationId xmlns:a16="http://schemas.microsoft.com/office/drawing/2014/main" id="{F3047FA1-C26E-32D2-BC3F-62AFD1952B20}"/>
              </a:ext>
            </a:extLst>
          </p:cNvPr>
          <p:cNvPicPr>
            <a:picLocks noChangeAspect="1"/>
          </p:cNvPicPr>
          <p:nvPr/>
        </p:nvPicPr>
        <p:blipFill>
          <a:blip r:embed="rId3">
            <a:extLst>
              <a:ext uri="{28A0092B-C50C-407E-A947-70E740481C1C}">
                <a14:useLocalDpi xmlns:a14="http://schemas.microsoft.com/office/drawing/2010/main" val="0"/>
              </a:ext>
            </a:extLst>
          </a:blip>
          <a:srcRect l="16146" t="86051" r="35792" b="9931"/>
          <a:stretch/>
        </p:blipFill>
        <p:spPr>
          <a:xfrm>
            <a:off x="351456" y="5850944"/>
            <a:ext cx="3487947" cy="202200"/>
          </a:xfrm>
          <a:prstGeom prst="rect">
            <a:avLst/>
          </a:prstGeom>
        </p:spPr>
      </p:pic>
      <p:pic>
        <p:nvPicPr>
          <p:cNvPr id="12" name="Picture 11" descr="A graph of health statistics&#10;&#10;AI-generated content may be incorrect.">
            <a:extLst>
              <a:ext uri="{FF2B5EF4-FFF2-40B4-BE49-F238E27FC236}">
                <a16:creationId xmlns:a16="http://schemas.microsoft.com/office/drawing/2014/main" id="{97A1B214-A3F6-F73F-9729-CE05B41D4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113" y="2605998"/>
            <a:ext cx="3821891" cy="3267717"/>
          </a:xfrm>
          <a:prstGeom prst="rect">
            <a:avLst/>
          </a:prstGeom>
        </p:spPr>
      </p:pic>
      <p:sp>
        <p:nvSpPr>
          <p:cNvPr id="2" name="TextBox 1">
            <a:extLst>
              <a:ext uri="{FF2B5EF4-FFF2-40B4-BE49-F238E27FC236}">
                <a16:creationId xmlns:a16="http://schemas.microsoft.com/office/drawing/2014/main" id="{0B28FD75-7609-CC23-4728-C4FEFBC82C01}"/>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County Health Rankings, University of Wisconsin Population Health Institute</a:t>
            </a:r>
          </a:p>
        </p:txBody>
      </p:sp>
      <p:pic>
        <p:nvPicPr>
          <p:cNvPr id="3" name="Picture 2" descr="A blue and yellow logo&#10;&#10;AI-generated content may be incorrect.">
            <a:extLst>
              <a:ext uri="{FF2B5EF4-FFF2-40B4-BE49-F238E27FC236}">
                <a16:creationId xmlns:a16="http://schemas.microsoft.com/office/drawing/2014/main" id="{65EBF0A6-303F-8435-FCFD-FF704EC80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231264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F6F5464-597C-4ACB-80FB-58E67961E2D0}"/>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Health Data Results</a:t>
            </a:r>
          </a:p>
        </p:txBody>
      </p:sp>
      <p:sp>
        <p:nvSpPr>
          <p:cNvPr id="2" name="Content Placeholder 1"/>
          <p:cNvSpPr>
            <a:spLocks noGrp="1"/>
          </p:cNvSpPr>
          <p:nvPr>
            <p:ph idx="1"/>
          </p:nvPr>
        </p:nvSpPr>
        <p:spPr>
          <a:xfrm>
            <a:off x="228600" y="1280160"/>
            <a:ext cx="8686800" cy="1310640"/>
          </a:xfrm>
        </p:spPr>
        <p:txBody>
          <a:bodyPr>
            <a:normAutofit/>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7" name="TextBox 6">
            <a:extLst>
              <a:ext uri="{FF2B5EF4-FFF2-40B4-BE49-F238E27FC236}">
                <a16:creationId xmlns:a16="http://schemas.microsoft.com/office/drawing/2014/main" id="{B0938596-54CC-406F-951E-34900DE75F32}"/>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 County Health Rankings, University of Wisconsin Population Health Institute</a:t>
            </a:r>
          </a:p>
        </p:txBody>
      </p:sp>
      <p:sp>
        <p:nvSpPr>
          <p:cNvPr id="3" name="Rectangle 3">
            <a:extLst>
              <a:ext uri="{FF2B5EF4-FFF2-40B4-BE49-F238E27FC236}">
                <a16:creationId xmlns:a16="http://schemas.microsoft.com/office/drawing/2014/main" id="{CDEB0DE4-944E-7AC5-0D14-C6139AA25D92}"/>
              </a:ext>
            </a:extLst>
          </p:cNvPr>
          <p:cNvSpPr txBox="1">
            <a:spLocks noChangeArrowheads="1"/>
          </p:cNvSpPr>
          <p:nvPr/>
        </p:nvSpPr>
        <p:spPr>
          <a:xfrm>
            <a:off x="172614" y="1295400"/>
            <a:ext cx="8742786" cy="1143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effectLst/>
                <a:uLnTx/>
                <a:uFillTx/>
                <a:latin typeface="Franklin Gothic"/>
              </a:rPr>
              <a:t>County Health Rankings uses a variety of techniques to identify the health factors </a:t>
            </a:r>
            <a:r>
              <a:rPr lang="en-US" sz="1600" dirty="0">
                <a:latin typeface="Franklin Gothic"/>
              </a:rPr>
              <a:t>by </a:t>
            </a:r>
            <a:r>
              <a:rPr kumimoji="0" lang="en-US" sz="1600" b="0" u="none" strike="noStrike" kern="1200" cap="none" spc="0" normalizeH="0" baseline="0" noProof="0" dirty="0">
                <a:ln>
                  <a:noFill/>
                </a:ln>
                <a:effectLst/>
                <a:uLnTx/>
                <a:uFillTx/>
                <a:latin typeface="Franklin Gothic"/>
              </a:rPr>
              <a:t>county that have the greatest potential opportunity for improvement, or assets a community may want to build on while also accounting for the relative influence of each measure on health outcomes. They identify measures where there are meaningful differences between a county’s values and either state average, the national average, or the state average in the best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11113"/>
            <a:endParaRPr lang="en-US" sz="1600" dirty="0">
              <a:cs typeface="Arial" pitchFamily="34" charset="0"/>
            </a:endParaRPr>
          </a:p>
        </p:txBody>
      </p:sp>
      <p:sp>
        <p:nvSpPr>
          <p:cNvPr id="8" name="TextBox 7">
            <a:extLst>
              <a:ext uri="{FF2B5EF4-FFF2-40B4-BE49-F238E27FC236}">
                <a16:creationId xmlns:a16="http://schemas.microsoft.com/office/drawing/2014/main" id="{D69A8F27-F41F-0B23-C5C9-7D0B0D346D38}"/>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pic>
        <p:nvPicPr>
          <p:cNvPr id="14" name="Picture 13" descr="A group of people standing in front of a building&#10;&#10;AI-generated content may be incorrect.">
            <a:extLst>
              <a:ext uri="{FF2B5EF4-FFF2-40B4-BE49-F238E27FC236}">
                <a16:creationId xmlns:a16="http://schemas.microsoft.com/office/drawing/2014/main" id="{6EDC2747-F823-0398-5EC2-1654808EB5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2856310"/>
            <a:ext cx="4137660" cy="2758440"/>
          </a:xfrm>
          <a:prstGeom prst="rect">
            <a:avLst/>
          </a:prstGeom>
        </p:spPr>
      </p:pic>
      <p:sp>
        <p:nvSpPr>
          <p:cNvPr id="16" name="TextBox 15">
            <a:extLst>
              <a:ext uri="{FF2B5EF4-FFF2-40B4-BE49-F238E27FC236}">
                <a16:creationId xmlns:a16="http://schemas.microsoft.com/office/drawing/2014/main" id="{C3726687-9006-2D1A-434C-1276B581157E}"/>
              </a:ext>
            </a:extLst>
          </p:cNvPr>
          <p:cNvSpPr txBox="1"/>
          <p:nvPr/>
        </p:nvSpPr>
        <p:spPr>
          <a:xfrm>
            <a:off x="609600" y="2777073"/>
            <a:ext cx="346710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Franklin Gothic"/>
              </a:rPr>
              <a:t>Watonwan County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dirty="0">
                <a:solidFill>
                  <a:schemeClr val="tx2"/>
                </a:solidFill>
                <a:latin typeface="Franklin Gothic"/>
              </a:rPr>
              <a:t>Areas of Strength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Preventable Hospital Stays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Mammography Screening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Social Associations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tx2"/>
              </a:solidFill>
              <a:latin typeface="Franklin Gothic"/>
            </a:endParaRPr>
          </a:p>
          <a:p>
            <a:pPr marR="0" lvl="0" algn="l" defTabSz="914400" rtl="0" eaLnBrk="1" fontAlgn="auto" latinLnBrk="0" hangingPunct="1">
              <a:lnSpc>
                <a:spcPct val="100000"/>
              </a:lnSpc>
              <a:spcBef>
                <a:spcPts val="0"/>
              </a:spcBef>
              <a:spcAft>
                <a:spcPts val="0"/>
              </a:spcAft>
              <a:buClrTx/>
              <a:buSzTx/>
              <a:tabLst/>
              <a:defRPr/>
            </a:pPr>
            <a:r>
              <a:rPr lang="en-US" sz="1600" u="sng" dirty="0">
                <a:solidFill>
                  <a:schemeClr val="tx2"/>
                </a:solidFill>
                <a:latin typeface="Franklin Gothic"/>
              </a:rPr>
              <a:t>Areas to Explore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Adult Smoking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Adult Obesity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Alcohol-Impaired Driving Deaths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2"/>
                </a:solidFill>
                <a:latin typeface="Franklin Gothic"/>
              </a:rPr>
              <a:t>Children in Poverty</a:t>
            </a:r>
          </a:p>
        </p:txBody>
      </p:sp>
      <p:pic>
        <p:nvPicPr>
          <p:cNvPr id="5" name="Picture 4" descr="A blue and yellow logo&#10;&#10;AI-generated content may be incorrect.">
            <a:extLst>
              <a:ext uri="{FF2B5EF4-FFF2-40B4-BE49-F238E27FC236}">
                <a16:creationId xmlns:a16="http://schemas.microsoft.com/office/drawing/2014/main" id="{A5DCEF6C-9851-5CD4-B74F-9245B87A3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2569250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F6F5464-597C-4ACB-80FB-58E67961E2D0}"/>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Community Focus Group</a:t>
            </a:r>
            <a:endParaRPr lang="en-US" sz="3500" cap="none" dirty="0">
              <a:highlight>
                <a:srgbClr val="FFFF00"/>
              </a:highlight>
              <a:latin typeface="Poppins" panose="00000500000000000000" pitchFamily="2" charset="0"/>
              <a:cs typeface="Poppins" panose="00000500000000000000" pitchFamily="2" charset="0"/>
            </a:endParaRPr>
          </a:p>
        </p:txBody>
      </p:sp>
      <p:sp>
        <p:nvSpPr>
          <p:cNvPr id="2" name="Content Placeholder 1"/>
          <p:cNvSpPr>
            <a:spLocks noGrp="1"/>
          </p:cNvSpPr>
          <p:nvPr>
            <p:ph idx="1"/>
          </p:nvPr>
        </p:nvSpPr>
        <p:spPr/>
        <p:txBody>
          <a:bodyPr>
            <a:normAutofit/>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6C6801FD-9B0B-407C-AF2F-961371381F05}"/>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3" name="Rectangle 3">
            <a:extLst>
              <a:ext uri="{FF2B5EF4-FFF2-40B4-BE49-F238E27FC236}">
                <a16:creationId xmlns:a16="http://schemas.microsoft.com/office/drawing/2014/main" id="{F6163625-5777-F3F8-0F53-13577647031F}"/>
              </a:ext>
            </a:extLst>
          </p:cNvPr>
          <p:cNvSpPr txBox="1">
            <a:spLocks noChangeArrowheads="1"/>
          </p:cNvSpPr>
          <p:nvPr/>
        </p:nvSpPr>
        <p:spPr>
          <a:xfrm>
            <a:off x="172614" y="1295400"/>
            <a:ext cx="8437986" cy="1143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effectLst/>
                <a:uLnTx/>
                <a:uFillTx/>
                <a:latin typeface="Franklin Gothic"/>
              </a:rPr>
              <a:t>Three focus groups were held with community stakeholders to facilitate discussion and get input around the health needs and resources in the community, with one focus group facilitated in Spanish. Two focus groups were held on February 17</a:t>
            </a:r>
            <a:r>
              <a:rPr kumimoji="0" lang="en-US" sz="1400" b="0" u="none" strike="noStrike" kern="1200" cap="none" spc="0" normalizeH="0" baseline="30000" noProof="0" dirty="0">
                <a:ln>
                  <a:noFill/>
                </a:ln>
                <a:effectLst/>
                <a:uLnTx/>
                <a:uFillTx/>
                <a:latin typeface="Franklin Gothic"/>
              </a:rPr>
              <a:t>th</a:t>
            </a:r>
            <a:r>
              <a:rPr kumimoji="0" lang="en-US" sz="1400" b="0" u="none" strike="noStrike" kern="1200" cap="none" spc="0" normalizeH="0" baseline="0" noProof="0" dirty="0">
                <a:ln>
                  <a:noFill/>
                </a:ln>
                <a:effectLst/>
                <a:uLnTx/>
                <a:uFillTx/>
                <a:latin typeface="Franklin Gothic"/>
              </a:rPr>
              <a:t>, 2025, and an additional focus group was held on February 20</a:t>
            </a:r>
            <a:r>
              <a:rPr kumimoji="0" lang="en-US" sz="1400" b="0" u="none" strike="noStrike" kern="1200" cap="none" spc="0" normalizeH="0" baseline="30000" noProof="0" dirty="0">
                <a:ln>
                  <a:noFill/>
                </a:ln>
                <a:effectLst/>
                <a:uLnTx/>
                <a:uFillTx/>
                <a:latin typeface="Franklin Gothic"/>
              </a:rPr>
              <a:t>th</a:t>
            </a:r>
            <a:r>
              <a:rPr lang="en-US" sz="1400" dirty="0">
                <a:latin typeface="Franklin Gothic"/>
              </a:rPr>
              <a:t>,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Franklin Gothic"/>
              </a:rPr>
              <a:t>Organizations represented are as follows: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Madelia Health </a:t>
            </a:r>
            <a:r>
              <a:rPr lang="en-US" sz="1400" dirty="0">
                <a:latin typeface="Franklin Gothic"/>
              </a:rPr>
              <a:t>–</a:t>
            </a:r>
            <a:r>
              <a:rPr lang="en-US" sz="1400" b="1" dirty="0">
                <a:latin typeface="Franklin Gothic"/>
              </a:rPr>
              <a:t> </a:t>
            </a:r>
            <a:r>
              <a:rPr lang="en-US" sz="1400" dirty="0">
                <a:latin typeface="Franklin Gothic"/>
              </a:rPr>
              <a:t>Primary Care &amp;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City of Madelia </a:t>
            </a:r>
            <a:r>
              <a:rPr lang="en-US" sz="1400" dirty="0">
                <a:latin typeface="Franklin Gothic"/>
              </a:rPr>
              <a:t>–</a:t>
            </a:r>
            <a:r>
              <a:rPr lang="en-US" sz="1400" b="1" dirty="0">
                <a:latin typeface="Franklin Gothic"/>
              </a:rPr>
              <a:t> </a:t>
            </a:r>
            <a:r>
              <a:rPr lang="en-US" sz="1400" dirty="0">
                <a:latin typeface="Franklin Gothic"/>
              </a:rPr>
              <a:t>Housing &amp;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Madelia City Council </a:t>
            </a:r>
            <a:r>
              <a:rPr lang="en-US" sz="1400" dirty="0">
                <a:latin typeface="Franklin Gothic"/>
              </a:rPr>
              <a:t>–</a:t>
            </a:r>
            <a:r>
              <a:rPr lang="en-US" sz="1400" b="1" dirty="0">
                <a:latin typeface="Franklin Gothic"/>
              </a:rPr>
              <a:t> </a:t>
            </a:r>
            <a:r>
              <a:rPr lang="en-US" sz="1400" dirty="0">
                <a:latin typeface="Franklin Gothic"/>
              </a:rPr>
              <a:t>Environmental Advocacy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St. Mary Catholic School </a:t>
            </a:r>
            <a:r>
              <a:rPr lang="en-US" sz="1400" dirty="0">
                <a:latin typeface="Franklin Gothic"/>
              </a:rPr>
              <a:t>–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Citizens Bank Minnesota </a:t>
            </a:r>
            <a:r>
              <a:rPr lang="en-US" sz="1400" dirty="0">
                <a:latin typeface="Franklin Gothic"/>
              </a:rPr>
              <a:t>– Agriculture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Trinity Lutheran </a:t>
            </a:r>
            <a:r>
              <a:rPr lang="en-US" sz="1400" dirty="0">
                <a:latin typeface="Franklin Gothic"/>
              </a:rPr>
              <a:t>– Spiritual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High Step* </a:t>
            </a:r>
            <a:r>
              <a:rPr lang="en-US" sz="1400" dirty="0">
                <a:latin typeface="Franklin Gothic"/>
              </a:rPr>
              <a:t>– Youth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Community Options &amp; Resources </a:t>
            </a:r>
            <a:r>
              <a:rPr lang="en-US" sz="1400" dirty="0">
                <a:latin typeface="Franklin Gothic"/>
              </a:rPr>
              <a:t>– Vulnerable Populations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Living Meadows Social Services </a:t>
            </a:r>
            <a:r>
              <a:rPr lang="en-US" sz="1400" dirty="0">
                <a:latin typeface="Franklin Gothic"/>
              </a:rPr>
              <a:t>– Older Adults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Watonwan County Public Health </a:t>
            </a:r>
            <a:r>
              <a:rPr lang="en-US" sz="1400" dirty="0">
                <a:latin typeface="Franklin Gothic"/>
              </a:rPr>
              <a:t>– Public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Madelia Food Shelf </a:t>
            </a:r>
            <a:r>
              <a:rPr lang="en-US" sz="1400" dirty="0">
                <a:latin typeface="Franklin Gothic"/>
              </a:rPr>
              <a:t>– Volunteer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Franklin Gothic"/>
              </a:rPr>
              <a:t>Madelia High School </a:t>
            </a:r>
            <a:r>
              <a:rPr lang="en-US" sz="1400" dirty="0">
                <a:latin typeface="Franklin Gothic"/>
              </a:rPr>
              <a:t>– Education </a:t>
            </a: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R="0" lvl="0" algn="l" defTabSz="914400" rtl="0" eaLnBrk="1" fontAlgn="auto" latinLnBrk="0" hangingPunct="1">
              <a:lnSpc>
                <a:spcPct val="100000"/>
              </a:lnSpc>
              <a:spcBef>
                <a:spcPts val="0"/>
              </a:spcBef>
              <a:spcAft>
                <a:spcPts val="0"/>
              </a:spcAft>
              <a:buClrTx/>
              <a:buSzTx/>
              <a:tabLst/>
              <a:defRPr/>
            </a:pPr>
            <a:r>
              <a:rPr lang="en-US" sz="1400" dirty="0">
                <a:latin typeface="Franklin Gothic"/>
              </a:rPr>
              <a:t>Organizations invited but could not attend: Alternative Roots, Madelia Elementary, Downs Food, Madelia Chamber, Moody Bees, Madelia Times Messenger, Mayor of Madelia, and the Madelia Police Department.</a:t>
            </a: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R="0" lvl="0" algn="l" defTabSz="914400" rtl="0" eaLnBrk="1" fontAlgn="auto" latinLnBrk="0" hangingPunct="1">
              <a:lnSpc>
                <a:spcPct val="100000"/>
              </a:lnSpc>
              <a:spcBef>
                <a:spcPts val="0"/>
              </a:spcBef>
              <a:spcAft>
                <a:spcPts val="0"/>
              </a:spcAft>
              <a:buClrTx/>
              <a:buSzTx/>
              <a:tabLst/>
              <a:defRPr/>
            </a:pPr>
            <a:r>
              <a:rPr lang="en-US" sz="1400" i="1" dirty="0">
                <a:latin typeface="Franklin Gothic"/>
              </a:rPr>
              <a:t>*After recognizing that youth voices were missing from the three focus groups, we sent a survey to High Step, which encompasses high school students interested in healthcare careers.</a:t>
            </a:r>
            <a:endParaRPr lang="en-US" sz="1600" i="1" dirty="0">
              <a:latin typeface="Franklin Gothic"/>
            </a:endParaRPr>
          </a:p>
          <a:p>
            <a:pPr marR="0" lvl="0" algn="l" defTabSz="914400" rtl="0" eaLnBrk="1" fontAlgn="auto" latinLnBrk="0" hangingPunct="1">
              <a:lnSpc>
                <a:spcPct val="100000"/>
              </a:lnSpc>
              <a:spcBef>
                <a:spcPts val="0"/>
              </a:spcBef>
              <a:spcAft>
                <a:spcPts val="0"/>
              </a:spcAft>
              <a:buClrTx/>
              <a:buSzTx/>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pic>
        <p:nvPicPr>
          <p:cNvPr id="1026" name="Picture 2" descr="May be an image of 4 people, television and text">
            <a:extLst>
              <a:ext uri="{FF2B5EF4-FFF2-40B4-BE49-F238E27FC236}">
                <a16:creationId xmlns:a16="http://schemas.microsoft.com/office/drawing/2014/main" id="{93183DA5-7A55-D022-9F50-ACE519FE6F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33" r="4167"/>
          <a:stretch/>
        </p:blipFill>
        <p:spPr bwMode="auto">
          <a:xfrm>
            <a:off x="5486400" y="2362200"/>
            <a:ext cx="3048000" cy="2456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yellow logo&#10;&#10;AI-generated content may be incorrect.">
            <a:extLst>
              <a:ext uri="{FF2B5EF4-FFF2-40B4-BE49-F238E27FC236}">
                <a16:creationId xmlns:a16="http://schemas.microsoft.com/office/drawing/2014/main" id="{745341AC-9BDF-FCF8-2A7E-729F28369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76491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43A9-3879-CA39-2764-FF546DEB5935}"/>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C64ED397-3955-EB54-6435-95B49DCC875C}"/>
              </a:ext>
            </a:extLst>
          </p:cNvPr>
          <p:cNvSpPr txBox="1">
            <a:spLocks noChangeArrowheads="1"/>
          </p:cNvSpPr>
          <p:nvPr/>
        </p:nvSpPr>
        <p:spPr>
          <a:xfrm>
            <a:off x="4038600" y="2209800"/>
            <a:ext cx="4572000"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Community 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Vibrant hospital and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Mental health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Outdoor spaces and parks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Care for vulnerable communities (continuity of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Resources for food insecurity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Community walkability and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Awareness of health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Same day appointments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Strong support systems of people willing to help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Access to specialty providers and referrals when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23" name="Title 22">
            <a:extLst>
              <a:ext uri="{FF2B5EF4-FFF2-40B4-BE49-F238E27FC236}">
                <a16:creationId xmlns:a16="http://schemas.microsoft.com/office/drawing/2014/main" id="{8E83E1A5-996C-712F-C679-4BE97824CBB6}"/>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Community Focus Group</a:t>
            </a:r>
            <a:endParaRPr lang="en-US" sz="3500" cap="none" dirty="0">
              <a:highlight>
                <a:srgbClr val="FFFF00"/>
              </a:highlight>
              <a:latin typeface="Poppins" panose="00000500000000000000" pitchFamily="2" charset="0"/>
              <a:cs typeface="Poppins" panose="00000500000000000000" pitchFamily="2" charset="0"/>
            </a:endParaRPr>
          </a:p>
        </p:txBody>
      </p:sp>
      <p:sp>
        <p:nvSpPr>
          <p:cNvPr id="2" name="Content Placeholder 1">
            <a:extLst>
              <a:ext uri="{FF2B5EF4-FFF2-40B4-BE49-F238E27FC236}">
                <a16:creationId xmlns:a16="http://schemas.microsoft.com/office/drawing/2014/main" id="{33144CF2-EECA-BFB0-3006-D41D554101F0}"/>
              </a:ext>
            </a:extLst>
          </p:cNvPr>
          <p:cNvSpPr>
            <a:spLocks noGrp="1"/>
          </p:cNvSpPr>
          <p:nvPr>
            <p:ph idx="1"/>
          </p:nvPr>
        </p:nvSpPr>
        <p:spPr>
          <a:xfrm>
            <a:off x="228600" y="1276885"/>
            <a:ext cx="8686800" cy="997924"/>
          </a:xfrm>
        </p:spPr>
        <p:txBody>
          <a:bodyPr>
            <a:normAutofit/>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C4DC8E97-2DFA-5579-DE1E-DD5AF9F4511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DDC96E91-E799-5805-DDDE-0F5A5EED695B}"/>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3" name="Rectangle 3">
            <a:extLst>
              <a:ext uri="{FF2B5EF4-FFF2-40B4-BE49-F238E27FC236}">
                <a16:creationId xmlns:a16="http://schemas.microsoft.com/office/drawing/2014/main" id="{B6665B50-D529-5C2D-40DC-111413713531}"/>
              </a:ext>
            </a:extLst>
          </p:cNvPr>
          <p:cNvSpPr txBox="1">
            <a:spLocks noChangeArrowheads="1"/>
          </p:cNvSpPr>
          <p:nvPr/>
        </p:nvSpPr>
        <p:spPr>
          <a:xfrm>
            <a:off x="172614" y="1295400"/>
            <a:ext cx="8742786"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effectLst/>
                <a:uLnTx/>
                <a:uFillTx/>
                <a:latin typeface="Franklin Gothic"/>
              </a:rPr>
              <a:t>The following summarizes feedback gathered from all three CHNA focus groups, outlined in the following areas: healthy communities, community strengths, health challenges, access to care, community resources, quality of life, social determinants of health, and recommendations. </a:t>
            </a:r>
            <a:endParaRPr lang="en-US" sz="1500" b="1"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5" name="Rectangle 3">
            <a:extLst>
              <a:ext uri="{FF2B5EF4-FFF2-40B4-BE49-F238E27FC236}">
                <a16:creationId xmlns:a16="http://schemas.microsoft.com/office/drawing/2014/main" id="{8BC679EB-1533-D570-8A96-5D9D2BB5C5D6}"/>
              </a:ext>
            </a:extLst>
          </p:cNvPr>
          <p:cNvSpPr txBox="1">
            <a:spLocks noChangeArrowheads="1"/>
          </p:cNvSpPr>
          <p:nvPr/>
        </p:nvSpPr>
        <p:spPr>
          <a:xfrm>
            <a:off x="477414" y="2209800"/>
            <a:ext cx="3505200"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Characteristics of Healthy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Medical access to a hospital or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Volunteer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Healthy food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Safe and affordable housing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Home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Sense of belonging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Options for fitness and social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Healthy environment, including parks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Mental health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6" name="Rectangle 3">
            <a:extLst>
              <a:ext uri="{FF2B5EF4-FFF2-40B4-BE49-F238E27FC236}">
                <a16:creationId xmlns:a16="http://schemas.microsoft.com/office/drawing/2014/main" id="{64B2B2D2-7731-397C-7D54-F353C4757DBE}"/>
              </a:ext>
            </a:extLst>
          </p:cNvPr>
          <p:cNvSpPr txBox="1">
            <a:spLocks noChangeArrowheads="1"/>
          </p:cNvSpPr>
          <p:nvPr/>
        </p:nvSpPr>
        <p:spPr>
          <a:xfrm>
            <a:off x="4038600" y="4724400"/>
            <a:ext cx="4495800"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Health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Home health care and assisted living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Restrictions and regulations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Resources for poor and elderly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Isolation, lack of sense of belonging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Volunteerism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More places for youth to spend time (ex: Rec.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8" name="Rectangle 3">
            <a:extLst>
              <a:ext uri="{FF2B5EF4-FFF2-40B4-BE49-F238E27FC236}">
                <a16:creationId xmlns:a16="http://schemas.microsoft.com/office/drawing/2014/main" id="{2384004A-EDA3-772D-7BD1-EFBFC83D0C0B}"/>
              </a:ext>
            </a:extLst>
          </p:cNvPr>
          <p:cNvSpPr txBox="1">
            <a:spLocks noChangeArrowheads="1"/>
          </p:cNvSpPr>
          <p:nvPr/>
        </p:nvSpPr>
        <p:spPr>
          <a:xfrm>
            <a:off x="477414" y="4724400"/>
            <a:ext cx="3505200"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latin typeface="Franklin Gothic"/>
              </a:rPr>
              <a:t>Access to Care (Barriers)</a:t>
            </a:r>
            <a:endParaRPr kumimoji="0" lang="en-US" sz="1400" b="1" u="sng" strike="noStrike" kern="1200" cap="none" spc="0" normalizeH="0" baseline="0" noProof="0" dirty="0">
              <a:ln>
                <a:noFill/>
              </a:ln>
              <a:effectLst/>
              <a:uLnTx/>
              <a:uFillTx/>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Mental health resources in schools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Environmental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Uninsured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Immigration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pic>
        <p:nvPicPr>
          <p:cNvPr id="9" name="Picture 8" descr="A blue and yellow logo&#10;&#10;AI-generated content may be incorrect.">
            <a:extLst>
              <a:ext uri="{FF2B5EF4-FFF2-40B4-BE49-F238E27FC236}">
                <a16:creationId xmlns:a16="http://schemas.microsoft.com/office/drawing/2014/main" id="{9873FD24-28E4-7B5D-6990-2895D7718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188202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3637-5FDD-40CB-6EF6-7442003339E6}"/>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81F1A88C-FCDB-1637-7599-8624198B93F6}"/>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Community Focus Group</a:t>
            </a:r>
            <a:endParaRPr lang="en-US" sz="3500" cap="none" dirty="0">
              <a:highlight>
                <a:srgbClr val="FFFF00"/>
              </a:highlight>
              <a:latin typeface="Poppins" panose="00000500000000000000" pitchFamily="2" charset="0"/>
              <a:cs typeface="Poppins" panose="00000500000000000000" pitchFamily="2" charset="0"/>
            </a:endParaRPr>
          </a:p>
        </p:txBody>
      </p:sp>
      <p:sp>
        <p:nvSpPr>
          <p:cNvPr id="2" name="Content Placeholder 1">
            <a:extLst>
              <a:ext uri="{FF2B5EF4-FFF2-40B4-BE49-F238E27FC236}">
                <a16:creationId xmlns:a16="http://schemas.microsoft.com/office/drawing/2014/main" id="{7C9211E0-3E98-9EAC-B0DC-CB54FD47708C}"/>
              </a:ext>
            </a:extLst>
          </p:cNvPr>
          <p:cNvSpPr>
            <a:spLocks noGrp="1"/>
          </p:cNvSpPr>
          <p:nvPr>
            <p:ph idx="1"/>
          </p:nvPr>
        </p:nvSpPr>
        <p:spPr>
          <a:xfrm flipV="1">
            <a:off x="228600" y="1234441"/>
            <a:ext cx="8686800" cy="45719"/>
          </a:xfrm>
        </p:spPr>
        <p:txBody>
          <a:bodyPr>
            <a:normAutofit fontScale="25000" lnSpcReduction="20000"/>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4A0C49D2-0464-11BA-C885-CD588A397D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9FAA2F02-95F9-AF55-0608-F8889CF8E9A5}"/>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5" name="Rectangle 3">
            <a:extLst>
              <a:ext uri="{FF2B5EF4-FFF2-40B4-BE49-F238E27FC236}">
                <a16:creationId xmlns:a16="http://schemas.microsoft.com/office/drawing/2014/main" id="{26B23B39-B017-B115-82F0-79B33C9F9BE4}"/>
              </a:ext>
            </a:extLst>
          </p:cNvPr>
          <p:cNvSpPr txBox="1">
            <a:spLocks noChangeArrowheads="1"/>
          </p:cNvSpPr>
          <p:nvPr/>
        </p:nvSpPr>
        <p:spPr>
          <a:xfrm>
            <a:off x="325014" y="1286142"/>
            <a:ext cx="3825558"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Community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Fitness center (affordability)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Grocery store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Food shelf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Backpack Food Program (Highschool)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MCBC events at elementary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Need for better nutrition and life-skill education (ex: home economics)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6" name="Rectangle 3">
            <a:extLst>
              <a:ext uri="{FF2B5EF4-FFF2-40B4-BE49-F238E27FC236}">
                <a16:creationId xmlns:a16="http://schemas.microsoft.com/office/drawing/2014/main" id="{C8839A32-5C34-0A11-2402-5C48526B16FA}"/>
              </a:ext>
            </a:extLst>
          </p:cNvPr>
          <p:cNvSpPr txBox="1">
            <a:spLocks noChangeArrowheads="1"/>
          </p:cNvSpPr>
          <p:nvPr/>
        </p:nvSpPr>
        <p:spPr>
          <a:xfrm>
            <a:off x="4344112" y="2527612"/>
            <a:ext cx="3885488" cy="1537189"/>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Solutions &amp; Improvements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Community coming together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Increased 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Places for youth to spend time, along with more youth activities. </a:t>
            </a:r>
          </a:p>
          <a:p>
            <a:pPr marR="0" lvl="0" algn="l" defTabSz="914400" rtl="0" eaLnBrk="1" fontAlgn="auto" latinLnBrk="0" hangingPunct="1">
              <a:lnSpc>
                <a:spcPct val="100000"/>
              </a:lnSpc>
              <a:spcBef>
                <a:spcPts val="0"/>
              </a:spcBef>
              <a:spcAft>
                <a:spcPts val="0"/>
              </a:spcAft>
              <a:buClrTx/>
              <a:buSzTx/>
              <a:tabLst/>
              <a:defRPr/>
            </a:pPr>
            <a:r>
              <a:rPr lang="en-US" sz="1400" dirty="0">
                <a:latin typeface="Franklin Gothic"/>
              </a:rPr>
              <a:t> </a:t>
            </a: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7" name="Rectangle 3">
            <a:extLst>
              <a:ext uri="{FF2B5EF4-FFF2-40B4-BE49-F238E27FC236}">
                <a16:creationId xmlns:a16="http://schemas.microsoft.com/office/drawing/2014/main" id="{DC6E4EAD-8CF3-B2E1-4AE8-F8655D62A024}"/>
              </a:ext>
            </a:extLst>
          </p:cNvPr>
          <p:cNvSpPr txBox="1">
            <a:spLocks noChangeArrowheads="1"/>
          </p:cNvSpPr>
          <p:nvPr/>
        </p:nvSpPr>
        <p:spPr>
          <a:xfrm>
            <a:off x="4344112" y="1253728"/>
            <a:ext cx="4572000" cy="24647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effectLst/>
                <a:uLnTx/>
                <a:uFillTx/>
                <a:latin typeface="Franklin Gothic"/>
              </a:rPr>
              <a:t>Social Determinants of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Poverty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Lack of transportation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Language and reading barriers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Missing work for preventative health</a:t>
            </a: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8" name="Rectangle 3">
            <a:extLst>
              <a:ext uri="{FF2B5EF4-FFF2-40B4-BE49-F238E27FC236}">
                <a16:creationId xmlns:a16="http://schemas.microsoft.com/office/drawing/2014/main" id="{27C254B8-F157-4CE1-2BE4-609FD74ED301}"/>
              </a:ext>
            </a:extLst>
          </p:cNvPr>
          <p:cNvSpPr txBox="1">
            <a:spLocks noChangeArrowheads="1"/>
          </p:cNvSpPr>
          <p:nvPr/>
        </p:nvSpPr>
        <p:spPr>
          <a:xfrm>
            <a:off x="325014" y="3252474"/>
            <a:ext cx="4170786" cy="8382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latin typeface="Franklin Gothic"/>
              </a:rPr>
              <a:t>Quality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1" strike="noStrike" kern="1200" cap="none" spc="0" normalizeH="0" baseline="0" noProof="0" dirty="0">
                <a:ln>
                  <a:noFill/>
                </a:ln>
                <a:effectLst/>
                <a:uLnTx/>
                <a:uFillTx/>
                <a:latin typeface="Franklin Gothic"/>
              </a:rPr>
              <a:t>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Good place to raise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Safe community </a:t>
            </a:r>
          </a:p>
          <a:p>
            <a:pPr marL="285750" indent="-285750" defTabSz="914400">
              <a:buFont typeface="Arial" panose="020B0604020202020204" pitchFamily="34" charset="0"/>
              <a:buChar char="•"/>
              <a:defRPr/>
            </a:pPr>
            <a:r>
              <a:rPr lang="en-US" sz="1400" dirty="0">
                <a:latin typeface="Franklin Gothic"/>
              </a:rPr>
              <a:t>Ample economic opportunity</a:t>
            </a:r>
          </a:p>
          <a:p>
            <a:pPr marL="285750" indent="-285750" defTabSz="914400">
              <a:buFont typeface="Arial" panose="020B0604020202020204" pitchFamily="34" charset="0"/>
              <a:buChar char="•"/>
              <a:defRPr/>
            </a:pPr>
            <a:r>
              <a:rPr lang="en-US" sz="1400" dirty="0">
                <a:latin typeface="Franklin Gothic"/>
              </a:rPr>
              <a:t>Strong networks to support individuals and families. </a:t>
            </a:r>
          </a:p>
          <a:p>
            <a:pPr defTabSz="914400">
              <a:defRPr/>
            </a:pPr>
            <a:r>
              <a:rPr kumimoji="0" lang="en-US" sz="1400" i="1" strike="noStrike" kern="1200" cap="none" spc="0" normalizeH="0" baseline="0" noProof="0" dirty="0">
                <a:ln>
                  <a:noFill/>
                </a:ln>
                <a:effectLst/>
                <a:uLnTx/>
                <a:uFillTx/>
                <a:latin typeface="Franklin Gothic"/>
              </a:rPr>
              <a:t>Areas to Improve</a:t>
            </a:r>
            <a:endParaRPr lang="en-US" sz="14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Some elderly isolated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Seeking more community involvement from younger generations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Not all residents feel they can make the community a better place to live</a:t>
            </a: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R="0" lvl="0" algn="l" defTabSz="914400" rtl="0" eaLnBrk="1" fontAlgn="auto" latinLnBrk="0" hangingPunct="1">
              <a:lnSpc>
                <a:spcPct val="100000"/>
              </a:lnSpc>
              <a:spcBef>
                <a:spcPts val="0"/>
              </a:spcBef>
              <a:spcAft>
                <a:spcPts val="0"/>
              </a:spcAft>
              <a:buClrTx/>
              <a:buSzTx/>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pic>
        <p:nvPicPr>
          <p:cNvPr id="11" name="Picture 10" descr="A close-up of flowers in a garden&#10;&#10;AI-generated content may be incorrect.">
            <a:extLst>
              <a:ext uri="{FF2B5EF4-FFF2-40B4-BE49-F238E27FC236}">
                <a16:creationId xmlns:a16="http://schemas.microsoft.com/office/drawing/2014/main" id="{1449E5D5-CAD8-1D72-5B92-9A628632D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613" y="3847371"/>
            <a:ext cx="3734512" cy="2489675"/>
          </a:xfrm>
          <a:prstGeom prst="rect">
            <a:avLst/>
          </a:prstGeom>
        </p:spPr>
      </p:pic>
      <p:pic>
        <p:nvPicPr>
          <p:cNvPr id="3" name="Picture 2" descr="A blue and yellow logo&#10;&#10;AI-generated content may be incorrect.">
            <a:extLst>
              <a:ext uri="{FF2B5EF4-FFF2-40B4-BE49-F238E27FC236}">
                <a16:creationId xmlns:a16="http://schemas.microsoft.com/office/drawing/2014/main" id="{62431020-230E-E454-4F61-62BB0000D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110043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6C29D-5C16-EF3B-78F0-2F76DDD8E600}"/>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B17AB65F-7D70-48F0-AE6D-2F54F2E599FB}"/>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Prioritization of Needs</a:t>
            </a:r>
            <a:endParaRPr lang="en-US" sz="3500" cap="none" dirty="0">
              <a:highlight>
                <a:srgbClr val="FFFF00"/>
              </a:highlight>
              <a:latin typeface="Poppins" panose="00000500000000000000" pitchFamily="2" charset="0"/>
              <a:cs typeface="Poppins" panose="00000500000000000000" pitchFamily="2" charset="0"/>
            </a:endParaRPr>
          </a:p>
        </p:txBody>
      </p:sp>
      <p:sp>
        <p:nvSpPr>
          <p:cNvPr id="2" name="Content Placeholder 1">
            <a:extLst>
              <a:ext uri="{FF2B5EF4-FFF2-40B4-BE49-F238E27FC236}">
                <a16:creationId xmlns:a16="http://schemas.microsoft.com/office/drawing/2014/main" id="{656BEF78-72B5-96D8-45B7-288863DC2259}"/>
              </a:ext>
            </a:extLst>
          </p:cNvPr>
          <p:cNvSpPr>
            <a:spLocks noGrp="1"/>
          </p:cNvSpPr>
          <p:nvPr>
            <p:ph idx="1"/>
          </p:nvPr>
        </p:nvSpPr>
        <p:spPr/>
        <p:txBody>
          <a:bodyPr>
            <a:normAutofit/>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162737A6-8D9C-3884-3DB4-637BFD3F75A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C7AFC907-6459-91D9-675B-3C9D6B778229}"/>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3" name="Rectangle 3">
            <a:extLst>
              <a:ext uri="{FF2B5EF4-FFF2-40B4-BE49-F238E27FC236}">
                <a16:creationId xmlns:a16="http://schemas.microsoft.com/office/drawing/2014/main" id="{79B4238C-D067-BBB8-4DA2-7816744006BE}"/>
              </a:ext>
            </a:extLst>
          </p:cNvPr>
          <p:cNvSpPr txBox="1">
            <a:spLocks noChangeArrowheads="1"/>
          </p:cNvSpPr>
          <p:nvPr/>
        </p:nvSpPr>
        <p:spPr>
          <a:xfrm>
            <a:off x="172614" y="1295400"/>
            <a:ext cx="8437986" cy="1143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Franklin Gothic"/>
              </a:rPr>
              <a:t>The core CHNA work group was comprised of the following staff: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Director of Clinical Quality, Outcomes, &amp;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Clinical Quality Outcomes Specialist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Chief Clinical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Franklin Gothic"/>
              </a:rPr>
              <a:t>Marketing &amp; Business Development Specialist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R="0" lvl="0" algn="l" defTabSz="914400" rtl="0" eaLnBrk="1" fontAlgn="auto" latinLnBrk="0" hangingPunct="1">
              <a:lnSpc>
                <a:spcPct val="100000"/>
              </a:lnSpc>
              <a:spcBef>
                <a:spcPts val="0"/>
              </a:spcBef>
              <a:spcAft>
                <a:spcPts val="0"/>
              </a:spcAft>
              <a:buClrTx/>
              <a:buSzTx/>
              <a:tabLst/>
              <a:defRPr/>
            </a:pPr>
            <a:r>
              <a:rPr lang="en-US" sz="1400" dirty="0">
                <a:latin typeface="Franklin Gothic"/>
              </a:rPr>
              <a:t>This group met to review the needs identified through the community health needs assessment process. After analyzing input from the focus groups, survey, and community health data, they did a preliminary prioritization that identified needs </a:t>
            </a:r>
            <a:r>
              <a:rPr lang="en-US" sz="1400" u="sng" dirty="0">
                <a:latin typeface="Franklin Gothic"/>
              </a:rPr>
              <a:t>based on potential impact on community health, the urgency of the need, and the ability to meet these needs. </a:t>
            </a:r>
            <a:r>
              <a:rPr lang="en-US" sz="1400" b="1" dirty="0">
                <a:latin typeface="Franklin Gothic"/>
              </a:rPr>
              <a:t>The following health areas are determined to be prioritized in no particular order: </a:t>
            </a:r>
          </a:p>
          <a:p>
            <a:endParaRPr lang="en-US" sz="1400" b="1" dirty="0">
              <a:latin typeface="Franklin Gothic"/>
            </a:endParaRPr>
          </a:p>
          <a:p>
            <a:pPr marL="285750" indent="-285750">
              <a:buFont typeface="Arial" panose="020B0604020202020204" pitchFamily="34" charset="0"/>
              <a:buChar char="•"/>
            </a:pPr>
            <a:r>
              <a:rPr lang="en-US" sz="1400" b="1" dirty="0">
                <a:latin typeface="Franklin Gothic"/>
              </a:rPr>
              <a:t>Obesity </a:t>
            </a:r>
            <a:r>
              <a:rPr lang="en-US" sz="1400" dirty="0">
                <a:latin typeface="Franklin Gothic"/>
              </a:rPr>
              <a:t>– Nutrition &amp; Fitness (including the exploration of affordable options).</a:t>
            </a:r>
          </a:p>
          <a:p>
            <a:pPr marL="285750" indent="-285750">
              <a:buFont typeface="Arial" panose="020B0604020202020204" pitchFamily="34" charset="0"/>
              <a:buChar char="•"/>
            </a:pPr>
            <a:r>
              <a:rPr lang="en-US" sz="1400" b="1" dirty="0">
                <a:latin typeface="Franklin Gothic"/>
              </a:rPr>
              <a:t>Community Collaboration </a:t>
            </a:r>
            <a:r>
              <a:rPr lang="en-US" sz="1400" dirty="0">
                <a:latin typeface="Franklin Gothic"/>
              </a:rPr>
              <a:t>– Quarterly Roundtables (held prior to city council meetings). </a:t>
            </a:r>
          </a:p>
          <a:p>
            <a:pPr marL="628650" lvl="1" indent="-285750">
              <a:buFont typeface="Arial" panose="020B0604020202020204" pitchFamily="34" charset="0"/>
              <a:buChar char="•"/>
            </a:pPr>
            <a:r>
              <a:rPr lang="en-US" sz="1500" dirty="0">
                <a:latin typeface="Franklin Gothic"/>
              </a:rPr>
              <a:t>Develop an implementation for the CHNA.</a:t>
            </a:r>
          </a:p>
          <a:p>
            <a:pPr marL="628650" lvl="1" indent="-285750">
              <a:buFont typeface="Arial" panose="020B0604020202020204" pitchFamily="34" charset="0"/>
              <a:buChar char="•"/>
            </a:pPr>
            <a:r>
              <a:rPr lang="en-US" sz="1500" dirty="0">
                <a:latin typeface="Franklin Gothic"/>
              </a:rPr>
              <a:t>Address transportation concerns. </a:t>
            </a:r>
          </a:p>
          <a:p>
            <a:pPr marL="628650" lvl="1" indent="-285750">
              <a:buFont typeface="Arial" panose="020B0604020202020204" pitchFamily="34" charset="0"/>
              <a:buChar char="•"/>
            </a:pPr>
            <a:r>
              <a:rPr lang="en-US" sz="1500" dirty="0">
                <a:latin typeface="Franklin Gothic"/>
              </a:rPr>
              <a:t>Other priorities as identified by participants over the next three-year cycle. </a:t>
            </a:r>
          </a:p>
          <a:p>
            <a:pPr marL="285750" indent="-285750">
              <a:buFont typeface="Arial" panose="020B0604020202020204" pitchFamily="34" charset="0"/>
              <a:buChar char="•"/>
            </a:pPr>
            <a:r>
              <a:rPr lang="en-US" sz="1400" b="1" dirty="0">
                <a:latin typeface="Franklin Gothic"/>
              </a:rPr>
              <a:t>Mental Health </a:t>
            </a:r>
            <a:r>
              <a:rPr lang="en-US" sz="1400" dirty="0">
                <a:latin typeface="Franklin Gothic"/>
              </a:rPr>
              <a:t>– Addressing social isolation by providing resources for the poor and elderly.</a:t>
            </a:r>
          </a:p>
          <a:p>
            <a:pPr marL="285750" indent="-285750">
              <a:buFont typeface="Arial" panose="020B0604020202020204" pitchFamily="34" charset="0"/>
              <a:buChar char="•"/>
            </a:pPr>
            <a:endParaRPr lang="en-US" sz="1400" dirty="0">
              <a:latin typeface="Franklin Gothic"/>
            </a:endParaRPr>
          </a:p>
          <a:p>
            <a:r>
              <a:rPr lang="en-US" sz="1400" dirty="0">
                <a:latin typeface="Franklin Gothic"/>
              </a:rPr>
              <a:t>Some health issues or needs that were identified through the CHNA process are not prioritized at this time due to being outside the scope/abilities of Madelia Health and/or the issue is being addressed by other community resources or organizations. In other instances, there are already initiatives in place at Madelia Health to address some needs. Madelia Health is not ignoring these issues but intends to collaborate (within its ability) with other organizations to address and make progress. </a:t>
            </a:r>
          </a:p>
          <a:p>
            <a:pPr lvl="1"/>
            <a:endParaRPr lang="en-US" sz="1500" dirty="0">
              <a:latin typeface="Franklin Gothic"/>
            </a:endParaRPr>
          </a:p>
          <a:p>
            <a:pPr marL="628650" lvl="1" indent="-285750">
              <a:buFont typeface="Arial" panose="020B0604020202020204" pitchFamily="34" charset="0"/>
              <a:buChar char="•"/>
            </a:pPr>
            <a:endParaRPr lang="en-US" sz="1500" dirty="0">
              <a:latin typeface="Franklin Gothic"/>
            </a:endParaRPr>
          </a:p>
          <a:p>
            <a:endParaRPr lang="en-US" sz="1400" dirty="0">
              <a:ea typeface="MS PGothic"/>
            </a:endParaRPr>
          </a:p>
          <a:p>
            <a:pPr marR="0" lvl="0" algn="l" defTabSz="914400" rtl="0" eaLnBrk="1" fontAlgn="auto" latinLnBrk="0" hangingPunct="1">
              <a:lnSpc>
                <a:spcPct val="100000"/>
              </a:lnSpc>
              <a:spcBef>
                <a:spcPts val="0"/>
              </a:spcBef>
              <a:spcAft>
                <a:spcPts val="0"/>
              </a:spcAft>
              <a:buClrTx/>
              <a:buSzTx/>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pic>
        <p:nvPicPr>
          <p:cNvPr id="5" name="Picture 4" descr="A blue and yellow logo&#10;&#10;AI-generated content may be incorrect.">
            <a:extLst>
              <a:ext uri="{FF2B5EF4-FFF2-40B4-BE49-F238E27FC236}">
                <a16:creationId xmlns:a16="http://schemas.microsoft.com/office/drawing/2014/main" id="{E1C28BE8-3696-4D95-40CA-64CE29326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22964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7C02-7C35-B3DA-F71A-84F67338249C}"/>
            </a:ext>
          </a:extLst>
        </p:cNvPr>
        <p:cNvGrpSpPr/>
        <p:nvPr/>
      </p:nvGrpSpPr>
      <p:grpSpPr>
        <a:xfrm>
          <a:off x="0" y="0"/>
          <a:ext cx="0" cy="0"/>
          <a:chOff x="0" y="0"/>
          <a:chExt cx="0" cy="0"/>
        </a:xfrm>
      </p:grpSpPr>
      <p:pic>
        <p:nvPicPr>
          <p:cNvPr id="5" name="Picture 4" descr="A building with a tree in front of it&#10;&#10;AI-generated content may be incorrect.">
            <a:extLst>
              <a:ext uri="{FF2B5EF4-FFF2-40B4-BE49-F238E27FC236}">
                <a16:creationId xmlns:a16="http://schemas.microsoft.com/office/drawing/2014/main" id="{7ABFAB39-AE6D-D186-2FDD-1C7B29B6D7A8}"/>
              </a:ext>
            </a:extLst>
          </p:cNvPr>
          <p:cNvPicPr>
            <a:picLocks noChangeAspect="1"/>
          </p:cNvPicPr>
          <p:nvPr/>
        </p:nvPicPr>
        <p:blipFill>
          <a:blip r:embed="rId3" cstate="print">
            <a:extLst>
              <a:ext uri="{28A0092B-C50C-407E-A947-70E740481C1C}">
                <a14:useLocalDpi xmlns:a14="http://schemas.microsoft.com/office/drawing/2010/main" val="0"/>
              </a:ext>
            </a:extLst>
          </a:blip>
          <a:srcRect r="52613"/>
          <a:stretch/>
        </p:blipFill>
        <p:spPr>
          <a:xfrm>
            <a:off x="4266142" y="-1"/>
            <a:ext cx="4874748" cy="6858001"/>
          </a:xfrm>
          <a:prstGeom prst="rect">
            <a:avLst/>
          </a:prstGeom>
        </p:spPr>
      </p:pic>
      <p:sp>
        <p:nvSpPr>
          <p:cNvPr id="9" name="Slide Number Placeholder 8">
            <a:extLst>
              <a:ext uri="{FF2B5EF4-FFF2-40B4-BE49-F238E27FC236}">
                <a16:creationId xmlns:a16="http://schemas.microsoft.com/office/drawing/2014/main" id="{335F8472-79A4-6A6F-7085-C5D0E66D14C2}"/>
              </a:ext>
            </a:extLst>
          </p:cNvPr>
          <p:cNvSpPr>
            <a:spLocks noGrp="1"/>
          </p:cNvSpPr>
          <p:nvPr>
            <p:ph type="sldNum" sz="quarter" idx="4294967295"/>
          </p:nvPr>
        </p:nvSpPr>
        <p:spPr>
          <a:xfrm>
            <a:off x="8458200" y="6602413"/>
            <a:ext cx="685800" cy="228600"/>
          </a:xfrm>
        </p:spPr>
        <p:txBody>
          <a:bodyPr/>
          <a:lstStyle/>
          <a:p>
            <a:fld id="{6A401D12-21F2-4211-BEA8-38BF0AC32113}" type="slidenum">
              <a:rPr lang="en-US" smtClean="0"/>
              <a:t>2</a:t>
            </a:fld>
            <a:endParaRPr lang="en-US" dirty="0"/>
          </a:p>
        </p:txBody>
      </p:sp>
      <p:sp>
        <p:nvSpPr>
          <p:cNvPr id="7" name="TextBox 6">
            <a:extLst>
              <a:ext uri="{FF2B5EF4-FFF2-40B4-BE49-F238E27FC236}">
                <a16:creationId xmlns:a16="http://schemas.microsoft.com/office/drawing/2014/main" id="{04020C80-1CE4-C2FB-AA94-1F49039ACE6C}"/>
              </a:ext>
            </a:extLst>
          </p:cNvPr>
          <p:cNvSpPr txBox="1"/>
          <p:nvPr/>
        </p:nvSpPr>
        <p:spPr>
          <a:xfrm>
            <a:off x="-1295400" y="1752600"/>
            <a:ext cx="184731" cy="461665"/>
          </a:xfrm>
          <a:prstGeom prst="rect">
            <a:avLst/>
          </a:prstGeom>
          <a:noFill/>
        </p:spPr>
        <p:txBody>
          <a:bodyPr wrap="none" rtlCol="0">
            <a:spAutoFit/>
          </a:bodyPr>
          <a:lstStyle/>
          <a:p>
            <a:endParaRPr lang="en-US" dirty="0"/>
          </a:p>
        </p:txBody>
      </p:sp>
      <p:pic>
        <p:nvPicPr>
          <p:cNvPr id="8" name="Picture 7" descr="Logo&#10;&#10;Description automatically generated">
            <a:extLst>
              <a:ext uri="{FF2B5EF4-FFF2-40B4-BE49-F238E27FC236}">
                <a16:creationId xmlns:a16="http://schemas.microsoft.com/office/drawing/2014/main" id="{4849040F-1F6C-ABDA-C72D-B06C265EB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33400"/>
            <a:ext cx="1783873" cy="514350"/>
          </a:xfrm>
          <a:prstGeom prst="rect">
            <a:avLst/>
          </a:prstGeom>
        </p:spPr>
      </p:pic>
      <p:sp>
        <p:nvSpPr>
          <p:cNvPr id="15" name="Rectangle 2">
            <a:extLst>
              <a:ext uri="{FF2B5EF4-FFF2-40B4-BE49-F238E27FC236}">
                <a16:creationId xmlns:a16="http://schemas.microsoft.com/office/drawing/2014/main" id="{40272099-98F3-6783-6969-487CCFFA67FA}"/>
              </a:ext>
            </a:extLst>
          </p:cNvPr>
          <p:cNvSpPr txBox="1">
            <a:spLocks noChangeArrowheads="1"/>
          </p:cNvSpPr>
          <p:nvPr/>
        </p:nvSpPr>
        <p:spPr>
          <a:xfrm>
            <a:off x="749558" y="3139435"/>
            <a:ext cx="8686800" cy="914400"/>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cs typeface="Arial" pitchFamily="34" charset="0"/>
            </a:endParaRPr>
          </a:p>
        </p:txBody>
      </p:sp>
      <p:sp>
        <p:nvSpPr>
          <p:cNvPr id="16" name="Rectangle 2">
            <a:extLst>
              <a:ext uri="{FF2B5EF4-FFF2-40B4-BE49-F238E27FC236}">
                <a16:creationId xmlns:a16="http://schemas.microsoft.com/office/drawing/2014/main" id="{EBF45B4E-986F-C1D7-5635-092A4287B2AC}"/>
              </a:ext>
            </a:extLst>
          </p:cNvPr>
          <p:cNvSpPr txBox="1">
            <a:spLocks noChangeArrowheads="1"/>
          </p:cNvSpPr>
          <p:nvPr/>
        </p:nvSpPr>
        <p:spPr>
          <a:xfrm>
            <a:off x="685800" y="1694478"/>
            <a:ext cx="2362200" cy="591522"/>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cap="none" spc="0" dirty="0">
                <a:latin typeface="Poppins" panose="00000500000000000000" pitchFamily="2" charset="0"/>
                <a:cs typeface="Poppins" panose="00000500000000000000" pitchFamily="2" charset="0"/>
              </a:rPr>
              <a:t>Contents</a:t>
            </a:r>
          </a:p>
        </p:txBody>
      </p:sp>
      <p:pic>
        <p:nvPicPr>
          <p:cNvPr id="18" name="Picture 17">
            <a:extLst>
              <a:ext uri="{FF2B5EF4-FFF2-40B4-BE49-F238E27FC236}">
                <a16:creationId xmlns:a16="http://schemas.microsoft.com/office/drawing/2014/main" id="{0279233E-1C41-DEF6-1122-AEF042CED5E0}"/>
              </a:ext>
            </a:extLst>
          </p:cNvPr>
          <p:cNvPicPr>
            <a:picLocks noChangeAspect="1"/>
          </p:cNvPicPr>
          <p:nvPr/>
        </p:nvPicPr>
        <p:blipFill>
          <a:blip r:embed="rId5"/>
          <a:stretch>
            <a:fillRect/>
          </a:stretch>
        </p:blipFill>
        <p:spPr>
          <a:xfrm>
            <a:off x="612709" y="2393592"/>
            <a:ext cx="1447800" cy="212912"/>
          </a:xfrm>
          <a:prstGeom prst="rect">
            <a:avLst/>
          </a:prstGeom>
        </p:spPr>
      </p:pic>
      <p:sp>
        <p:nvSpPr>
          <p:cNvPr id="19" name="Rectangle 2">
            <a:extLst>
              <a:ext uri="{FF2B5EF4-FFF2-40B4-BE49-F238E27FC236}">
                <a16:creationId xmlns:a16="http://schemas.microsoft.com/office/drawing/2014/main" id="{815A433C-4B2B-C24D-EE95-E991DD3885E0}"/>
              </a:ext>
            </a:extLst>
          </p:cNvPr>
          <p:cNvSpPr txBox="1">
            <a:spLocks noChangeArrowheads="1"/>
          </p:cNvSpPr>
          <p:nvPr/>
        </p:nvSpPr>
        <p:spPr>
          <a:xfrm>
            <a:off x="749558" y="5475719"/>
            <a:ext cx="3284874" cy="391681"/>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1400" cap="none" spc="0" dirty="0">
                <a:latin typeface="Franklin Gothic"/>
                <a:cs typeface="Poppins" panose="00000500000000000000" pitchFamily="2" charset="0"/>
              </a:rPr>
              <a:t>CHNA Overview</a:t>
            </a:r>
          </a:p>
          <a:p>
            <a:pPr>
              <a:lnSpc>
                <a:spcPct val="150000"/>
              </a:lnSpc>
            </a:pPr>
            <a:r>
              <a:rPr lang="en-US" sz="1400" cap="none" spc="0" dirty="0">
                <a:latin typeface="Franklin Gothic"/>
                <a:cs typeface="Poppins" panose="00000500000000000000" pitchFamily="2" charset="0"/>
              </a:rPr>
              <a:t>Organization Overview</a:t>
            </a:r>
          </a:p>
          <a:p>
            <a:pPr>
              <a:lnSpc>
                <a:spcPct val="150000"/>
              </a:lnSpc>
            </a:pPr>
            <a:r>
              <a:rPr lang="en-US" sz="1400" cap="none" spc="0" dirty="0">
                <a:latin typeface="Franklin Gothic"/>
                <a:cs typeface="Poppins" panose="00000500000000000000" pitchFamily="2" charset="0"/>
              </a:rPr>
              <a:t>Community Served</a:t>
            </a:r>
          </a:p>
          <a:p>
            <a:pPr>
              <a:lnSpc>
                <a:spcPct val="150000"/>
              </a:lnSpc>
            </a:pPr>
            <a:r>
              <a:rPr lang="en-US" sz="1400" cap="none" spc="0" dirty="0">
                <a:latin typeface="Franklin Gothic"/>
                <a:cs typeface="Poppins" panose="00000500000000000000" pitchFamily="2" charset="0"/>
              </a:rPr>
              <a:t>Health Data</a:t>
            </a:r>
          </a:p>
          <a:p>
            <a:pPr marL="342900" indent="-342900">
              <a:lnSpc>
                <a:spcPct val="150000"/>
              </a:lnSpc>
              <a:buFont typeface="Arial" panose="020B0604020202020204" pitchFamily="34" charset="0"/>
              <a:buChar char="•"/>
            </a:pPr>
            <a:r>
              <a:rPr lang="en-US" sz="1400" b="0" cap="none" spc="0" dirty="0">
                <a:latin typeface="Franklin Gothic"/>
                <a:cs typeface="Poppins" panose="00000500000000000000" pitchFamily="2" charset="0"/>
              </a:rPr>
              <a:t>County Health Rankings</a:t>
            </a:r>
          </a:p>
          <a:p>
            <a:pPr marL="342900" indent="-342900">
              <a:lnSpc>
                <a:spcPct val="150000"/>
              </a:lnSpc>
              <a:buFont typeface="Arial" panose="020B0604020202020204" pitchFamily="34" charset="0"/>
              <a:buChar char="•"/>
            </a:pPr>
            <a:r>
              <a:rPr lang="en-US" sz="1400" b="0" cap="none" spc="0" dirty="0">
                <a:latin typeface="Franklin Gothic"/>
                <a:cs typeface="Poppins" panose="00000500000000000000" pitchFamily="2" charset="0"/>
              </a:rPr>
              <a:t>Community Focus Group</a:t>
            </a:r>
          </a:p>
          <a:p>
            <a:pPr marL="342900" indent="-342900">
              <a:lnSpc>
                <a:spcPct val="150000"/>
              </a:lnSpc>
              <a:buFont typeface="Arial" panose="020B0604020202020204" pitchFamily="34" charset="0"/>
              <a:buChar char="•"/>
            </a:pPr>
            <a:r>
              <a:rPr lang="en-US" sz="1400" b="0" cap="none" spc="0" dirty="0">
                <a:latin typeface="Franklin Gothic"/>
                <a:cs typeface="Poppins" panose="00000500000000000000" pitchFamily="2" charset="0"/>
              </a:rPr>
              <a:t>Community Survey</a:t>
            </a:r>
          </a:p>
          <a:p>
            <a:pPr>
              <a:lnSpc>
                <a:spcPct val="150000"/>
              </a:lnSpc>
            </a:pPr>
            <a:r>
              <a:rPr lang="en-US" sz="1400" cap="none" spc="0" dirty="0">
                <a:latin typeface="Franklin Gothic"/>
                <a:cs typeface="Poppins" panose="00000500000000000000" pitchFamily="2" charset="0"/>
              </a:rPr>
              <a:t>Prioritization of Needs</a:t>
            </a:r>
          </a:p>
          <a:p>
            <a:pPr>
              <a:lnSpc>
                <a:spcPct val="150000"/>
              </a:lnSpc>
            </a:pPr>
            <a:r>
              <a:rPr lang="en-US" sz="1400" cap="none" spc="0" dirty="0">
                <a:latin typeface="Franklin Gothic"/>
                <a:cs typeface="Poppins" panose="00000500000000000000" pitchFamily="2" charset="0"/>
              </a:rPr>
              <a:t>Impact of Prior CHNA</a:t>
            </a:r>
          </a:p>
          <a:p>
            <a:pPr>
              <a:lnSpc>
                <a:spcPct val="150000"/>
              </a:lnSpc>
            </a:pPr>
            <a:r>
              <a:rPr lang="en-US" sz="1400" cap="none" spc="0" dirty="0">
                <a:latin typeface="Franklin Gothic"/>
                <a:cs typeface="Poppins" panose="00000500000000000000" pitchFamily="2" charset="0"/>
              </a:rPr>
              <a:t>Next Steps</a:t>
            </a:r>
          </a:p>
        </p:txBody>
      </p:sp>
    </p:spTree>
    <p:extLst>
      <p:ext uri="{BB962C8B-B14F-4D97-AF65-F5344CB8AC3E}">
        <p14:creationId xmlns:p14="http://schemas.microsoft.com/office/powerpoint/2010/main" val="13638673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458CC-A7BB-A473-BA17-45038F7CD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71250-65B3-7265-6441-2407B4005C49}"/>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Community Resources</a:t>
            </a:r>
            <a:endParaRPr lang="en-US" sz="3500" cap="none" dirty="0">
              <a:highlight>
                <a:srgbClr val="FFFF00"/>
              </a:highlight>
              <a:latin typeface="Poppins" panose="00000500000000000000" pitchFamily="2" charset="0"/>
              <a:cs typeface="Poppins" panose="00000500000000000000" pitchFamily="2" charset="0"/>
            </a:endParaRPr>
          </a:p>
        </p:txBody>
      </p:sp>
      <p:sp>
        <p:nvSpPr>
          <p:cNvPr id="7" name="Slide Number Placeholder 6">
            <a:extLst>
              <a:ext uri="{FF2B5EF4-FFF2-40B4-BE49-F238E27FC236}">
                <a16:creationId xmlns:a16="http://schemas.microsoft.com/office/drawing/2014/main" id="{4AEC4319-72B9-94E3-B6A1-A830EF9A5CA3}"/>
              </a:ext>
            </a:extLst>
          </p:cNvPr>
          <p:cNvSpPr>
            <a:spLocks noGrp="1"/>
          </p:cNvSpPr>
          <p:nvPr>
            <p:ph type="sldNum" sz="quarter" idx="12"/>
          </p:nvPr>
        </p:nvSpPr>
        <p:spPr/>
        <p:txBody>
          <a:bodyPr/>
          <a:lstStyle/>
          <a:p>
            <a:pPr>
              <a:defRPr/>
            </a:pPr>
            <a:fld id="{E5BF9C82-5F46-411F-BEC2-03DBD3A6A5A1}" type="slidenum">
              <a:rPr lang="en-US" smtClean="0"/>
              <a:pPr>
                <a:defRPr/>
              </a:pPr>
              <a:t>20</a:t>
            </a:fld>
            <a:endParaRPr lang="en-US" dirty="0"/>
          </a:p>
        </p:txBody>
      </p:sp>
      <p:sp>
        <p:nvSpPr>
          <p:cNvPr id="12" name="TextBox 11">
            <a:extLst>
              <a:ext uri="{FF2B5EF4-FFF2-40B4-BE49-F238E27FC236}">
                <a16:creationId xmlns:a16="http://schemas.microsoft.com/office/drawing/2014/main" id="{2F5BD853-755C-3FB3-8692-29E0FC293C16}"/>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4" name="Rectangle 3">
            <a:extLst>
              <a:ext uri="{FF2B5EF4-FFF2-40B4-BE49-F238E27FC236}">
                <a16:creationId xmlns:a16="http://schemas.microsoft.com/office/drawing/2014/main" id="{C82E9B47-8C33-B7F8-7E95-C2F9AAA926BE}"/>
              </a:ext>
            </a:extLst>
          </p:cNvPr>
          <p:cNvSpPr txBox="1">
            <a:spLocks noChangeArrowheads="1"/>
          </p:cNvSpPr>
          <p:nvPr/>
        </p:nvSpPr>
        <p:spPr>
          <a:xfrm>
            <a:off x="228600" y="1280160"/>
            <a:ext cx="4114800" cy="5212080"/>
          </a:xfrm>
          <a:prstGeom prst="rect">
            <a:avLst/>
          </a:prstGeom>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a:r>
              <a:rPr lang="en-US" sz="1600" dirty="0">
                <a:latin typeface="Franklin Gothic"/>
              </a:rPr>
              <a:t>In addition to Madelia Health, the following organizations provide health and health-related services in and around Watonwan County:</a:t>
            </a:r>
          </a:p>
          <a:p>
            <a:endParaRPr lang="en-US" sz="1600" dirty="0">
              <a:latin typeface="Franklin Gothic"/>
            </a:endParaRPr>
          </a:p>
          <a:p>
            <a:pPr marL="285750" indent="-285750">
              <a:buFont typeface="Arial" panose="020B0604020202020204" pitchFamily="34" charset="0"/>
              <a:buChar char="•"/>
            </a:pPr>
            <a:r>
              <a:rPr lang="en-US" sz="1600" dirty="0">
                <a:latin typeface="Franklin Gothic"/>
              </a:rPr>
              <a:t>Madelia Health EMS</a:t>
            </a:r>
          </a:p>
          <a:p>
            <a:pPr marL="285750" indent="-285750">
              <a:buFont typeface="Arial" panose="020B0604020202020204" pitchFamily="34" charset="0"/>
              <a:buChar char="•"/>
            </a:pPr>
            <a:r>
              <a:rPr lang="en-US" sz="1600" dirty="0">
                <a:latin typeface="Franklin Gothic"/>
              </a:rPr>
              <a:t>Lewis Family Drug</a:t>
            </a:r>
          </a:p>
          <a:p>
            <a:pPr marL="285750" indent="-285750">
              <a:buFont typeface="Arial" panose="020B0604020202020204" pitchFamily="34" charset="0"/>
              <a:buChar char="•"/>
            </a:pPr>
            <a:r>
              <a:rPr lang="en-US" sz="1600" dirty="0">
                <a:latin typeface="Franklin Gothic"/>
              </a:rPr>
              <a:t>Madelia Health Independent Living </a:t>
            </a:r>
          </a:p>
          <a:p>
            <a:pPr marL="285750" indent="-285750">
              <a:buFont typeface="Arial" panose="020B0604020202020204" pitchFamily="34" charset="0"/>
              <a:buChar char="•"/>
            </a:pPr>
            <a:r>
              <a:rPr lang="en-US" sz="1600" dirty="0">
                <a:latin typeface="Franklin Gothic"/>
              </a:rPr>
              <a:t>Madelia Enterprises</a:t>
            </a:r>
          </a:p>
          <a:p>
            <a:pPr marL="285750" indent="-285750">
              <a:buFont typeface="Arial" panose="020B0604020202020204" pitchFamily="34" charset="0"/>
              <a:buChar char="•"/>
            </a:pPr>
            <a:r>
              <a:rPr lang="en-US" sz="1600" dirty="0">
                <a:latin typeface="Franklin Gothic"/>
              </a:rPr>
              <a:t>Apple Tree Dental</a:t>
            </a:r>
          </a:p>
          <a:p>
            <a:pPr marL="285750" indent="-285750">
              <a:buFont typeface="Arial" panose="020B0604020202020204" pitchFamily="34" charset="0"/>
              <a:buChar char="•"/>
            </a:pPr>
            <a:r>
              <a:rPr lang="en-US" sz="1600" dirty="0">
                <a:latin typeface="Franklin Gothic"/>
              </a:rPr>
              <a:t>Madelia Optometric</a:t>
            </a:r>
          </a:p>
          <a:p>
            <a:pPr marL="285750" indent="-285750">
              <a:buFont typeface="Arial" panose="020B0604020202020204" pitchFamily="34" charset="0"/>
              <a:buChar char="•"/>
            </a:pPr>
            <a:r>
              <a:rPr lang="en-US" sz="1600" dirty="0">
                <a:latin typeface="Franklin Gothic"/>
              </a:rPr>
              <a:t>Madelia Chiropractic Office</a:t>
            </a:r>
          </a:p>
          <a:p>
            <a:pPr marL="285750" indent="-285750">
              <a:buFont typeface="Arial" panose="020B0604020202020204" pitchFamily="34" charset="0"/>
              <a:buChar char="•"/>
            </a:pPr>
            <a:r>
              <a:rPr lang="en-US" sz="1600" dirty="0">
                <a:latin typeface="Franklin Gothic"/>
              </a:rPr>
              <a:t>Madelia Community Based Collaborative</a:t>
            </a:r>
          </a:p>
          <a:p>
            <a:pPr marL="285750" indent="-285750">
              <a:buFont typeface="Arial" panose="020B0604020202020204" pitchFamily="34" charset="0"/>
              <a:buChar char="•"/>
            </a:pPr>
            <a:r>
              <a:rPr lang="en-US" sz="1600" dirty="0">
                <a:latin typeface="Franklin Gothic"/>
              </a:rPr>
              <a:t>Mayo Clinic Health Systems – St. James</a:t>
            </a:r>
          </a:p>
          <a:p>
            <a:pPr marL="285750" indent="-285750">
              <a:buFont typeface="Arial" panose="020B0604020202020204" pitchFamily="34" charset="0"/>
              <a:buChar char="•"/>
            </a:pPr>
            <a:r>
              <a:rPr lang="en-US" sz="1600" dirty="0">
                <a:latin typeface="Franklin Gothic"/>
              </a:rPr>
              <a:t>Stepping Stones Mental Health Center</a:t>
            </a:r>
          </a:p>
          <a:p>
            <a:pPr marL="285750" indent="-285750">
              <a:buFont typeface="Arial" panose="020B0604020202020204" pitchFamily="34" charset="0"/>
              <a:buChar char="•"/>
            </a:pPr>
            <a:r>
              <a:rPr lang="en-US" sz="1600" dirty="0">
                <a:latin typeface="Franklin Gothic"/>
              </a:rPr>
              <a:t>REM Heartland</a:t>
            </a:r>
          </a:p>
          <a:p>
            <a:pPr marL="285750" indent="-285750">
              <a:buFont typeface="Arial" panose="020B0604020202020204" pitchFamily="34" charset="0"/>
              <a:buChar char="•"/>
            </a:pPr>
            <a:r>
              <a:rPr lang="en-US" sz="1600" dirty="0">
                <a:latin typeface="Franklin Gothic"/>
              </a:rPr>
              <a:t>Watonwan County Veterans Service Office Community Options and Resources (COR) </a:t>
            </a:r>
          </a:p>
          <a:p>
            <a:pPr marL="285750" indent="-285750">
              <a:buFont typeface="Arial" panose="020B0604020202020204" pitchFamily="34" charset="0"/>
              <a:buChar char="•"/>
            </a:pPr>
            <a:endParaRPr lang="en-US" sz="2100" dirty="0">
              <a:latin typeface="Franklin Gothic"/>
            </a:endParaRPr>
          </a:p>
          <a:p>
            <a:endParaRPr lang="en-US" sz="2100" dirty="0">
              <a:latin typeface="Franklin Gothic"/>
            </a:endParaRPr>
          </a:p>
          <a:p>
            <a:pPr marL="292100" indent="-285750">
              <a:buFont typeface="Arial" panose="020B0604020202020204" pitchFamily="34" charset="0"/>
              <a:buChar char="•"/>
            </a:pPr>
            <a:endParaRPr lang="en-US" sz="1600" dirty="0">
              <a:latin typeface="Franklin Gothic"/>
            </a:endParaRPr>
          </a:p>
          <a:p>
            <a:pPr marL="6350"/>
            <a:endParaRPr lang="en-US" sz="1600" dirty="0">
              <a:solidFill>
                <a:srgbClr val="333333"/>
              </a:solidFill>
            </a:endParaRPr>
          </a:p>
        </p:txBody>
      </p:sp>
      <p:pic>
        <p:nvPicPr>
          <p:cNvPr id="3" name="Picture 2" descr="A blue and yellow logo&#10;&#10;AI-generated content may be incorrect.">
            <a:extLst>
              <a:ext uri="{FF2B5EF4-FFF2-40B4-BE49-F238E27FC236}">
                <a16:creationId xmlns:a16="http://schemas.microsoft.com/office/drawing/2014/main" id="{F9E8A117-F85C-3888-CBD7-304AC0DCF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pic>
        <p:nvPicPr>
          <p:cNvPr id="5" name="Picture 4" descr="A sign next to a vehicle&#10;&#10;AI-generated content may be incorrect.">
            <a:extLst>
              <a:ext uri="{FF2B5EF4-FFF2-40B4-BE49-F238E27FC236}">
                <a16:creationId xmlns:a16="http://schemas.microsoft.com/office/drawing/2014/main" id="{D359D1E2-4E80-596D-BCFB-0A0274E18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031" y="1294688"/>
            <a:ext cx="3257550" cy="4343400"/>
          </a:xfrm>
          <a:prstGeom prst="rect">
            <a:avLst/>
          </a:prstGeom>
        </p:spPr>
      </p:pic>
    </p:spTree>
    <p:extLst>
      <p:ext uri="{BB962C8B-B14F-4D97-AF65-F5344CB8AC3E}">
        <p14:creationId xmlns:p14="http://schemas.microsoft.com/office/powerpoint/2010/main" val="163744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125A-367B-7026-DAA7-E7B10376F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49436-3FF0-1048-F834-93E252129924}"/>
              </a:ext>
            </a:extLst>
          </p:cNvPr>
          <p:cNvSpPr>
            <a:spLocks noGrp="1"/>
          </p:cNvSpPr>
          <p:nvPr>
            <p:ph type="title"/>
          </p:nvPr>
        </p:nvSpPr>
        <p:spPr/>
        <p:txBody>
          <a:bodyPr>
            <a:normAutofit/>
          </a:bodyPr>
          <a:lstStyle/>
          <a:p>
            <a:r>
              <a:rPr lang="en-US" sz="3200" cap="none" dirty="0">
                <a:latin typeface="Poppins" panose="00000500000000000000" pitchFamily="2" charset="0"/>
                <a:cs typeface="Poppins" panose="00000500000000000000" pitchFamily="2" charset="0"/>
              </a:rPr>
              <a:t>Evaluation of Impact of Prior CHNA</a:t>
            </a:r>
            <a:endParaRPr lang="en-US" sz="3200" cap="none" dirty="0">
              <a:highlight>
                <a:srgbClr val="FFFF00"/>
              </a:highlight>
              <a:latin typeface="Poppins" panose="00000500000000000000" pitchFamily="2" charset="0"/>
              <a:cs typeface="Poppins" panose="00000500000000000000" pitchFamily="2" charset="0"/>
            </a:endParaRPr>
          </a:p>
        </p:txBody>
      </p:sp>
      <p:sp>
        <p:nvSpPr>
          <p:cNvPr id="7" name="Slide Number Placeholder 6">
            <a:extLst>
              <a:ext uri="{FF2B5EF4-FFF2-40B4-BE49-F238E27FC236}">
                <a16:creationId xmlns:a16="http://schemas.microsoft.com/office/drawing/2014/main" id="{F8CDECA2-911C-B0E0-4B16-B2B57B0143F1}"/>
              </a:ext>
            </a:extLst>
          </p:cNvPr>
          <p:cNvSpPr>
            <a:spLocks noGrp="1"/>
          </p:cNvSpPr>
          <p:nvPr>
            <p:ph type="sldNum" sz="quarter" idx="12"/>
          </p:nvPr>
        </p:nvSpPr>
        <p:spPr/>
        <p:txBody>
          <a:bodyPr/>
          <a:lstStyle/>
          <a:p>
            <a:pPr>
              <a:defRPr/>
            </a:pPr>
            <a:fld id="{E5BF9C82-5F46-411F-BEC2-03DBD3A6A5A1}" type="slidenum">
              <a:rPr lang="en-US" smtClean="0"/>
              <a:pPr>
                <a:defRPr/>
              </a:pPr>
              <a:t>21</a:t>
            </a:fld>
            <a:endParaRPr lang="en-US" dirty="0"/>
          </a:p>
        </p:txBody>
      </p:sp>
      <p:sp>
        <p:nvSpPr>
          <p:cNvPr id="12" name="TextBox 11">
            <a:extLst>
              <a:ext uri="{FF2B5EF4-FFF2-40B4-BE49-F238E27FC236}">
                <a16:creationId xmlns:a16="http://schemas.microsoft.com/office/drawing/2014/main" id="{963DBE33-D699-9A16-07B6-006C8438AB2C}"/>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4" name="Rectangle 3">
            <a:extLst>
              <a:ext uri="{FF2B5EF4-FFF2-40B4-BE49-F238E27FC236}">
                <a16:creationId xmlns:a16="http://schemas.microsoft.com/office/drawing/2014/main" id="{2EB9C0B6-2281-3980-330E-3F567295860F}"/>
              </a:ext>
            </a:extLst>
          </p:cNvPr>
          <p:cNvSpPr txBox="1">
            <a:spLocks noChangeArrowheads="1"/>
          </p:cNvSpPr>
          <p:nvPr/>
        </p:nvSpPr>
        <p:spPr>
          <a:xfrm>
            <a:off x="228600" y="1280160"/>
            <a:ext cx="8534400" cy="1691640"/>
          </a:xfrm>
          <a:prstGeom prst="rect">
            <a:avLst/>
          </a:prstGeom>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a:lnSpc>
                <a:spcPct val="107000"/>
              </a:lnSpc>
              <a:spcAft>
                <a:spcPts val="800"/>
              </a:spcAft>
              <a:buNone/>
            </a:pPr>
            <a:r>
              <a:rPr lang="en-US" sz="1400" dirty="0">
                <a:latin typeface="Franklin Gothic"/>
              </a:rPr>
              <a:t>Madelia Health completed a Community Health Needs Assessment in 2022.  No written comments have been received from this assessment.  Madelia Health prioritized the following needs during this assessment and have conducted the following activities in order to address the needs identified:</a:t>
            </a:r>
          </a:p>
          <a:p>
            <a:endParaRPr lang="en-US" sz="2100" dirty="0">
              <a:latin typeface="Franklin Gothic"/>
            </a:endParaRPr>
          </a:p>
          <a:p>
            <a:endParaRPr lang="en-US" sz="2100" dirty="0">
              <a:latin typeface="Franklin Gothic"/>
            </a:endParaRPr>
          </a:p>
          <a:p>
            <a:pPr marL="292100" indent="-285750">
              <a:buFont typeface="Arial" panose="020B0604020202020204" pitchFamily="34" charset="0"/>
              <a:buChar char="•"/>
            </a:pPr>
            <a:endParaRPr lang="en-US" sz="1600" dirty="0">
              <a:latin typeface="Franklin Gothic"/>
            </a:endParaRPr>
          </a:p>
          <a:p>
            <a:pPr marL="6350"/>
            <a:endParaRPr lang="en-US" sz="1600" dirty="0">
              <a:solidFill>
                <a:srgbClr val="333333"/>
              </a:solidFill>
            </a:endParaRPr>
          </a:p>
        </p:txBody>
      </p:sp>
      <p:sp>
        <p:nvSpPr>
          <p:cNvPr id="3" name="Rectangle 3">
            <a:extLst>
              <a:ext uri="{FF2B5EF4-FFF2-40B4-BE49-F238E27FC236}">
                <a16:creationId xmlns:a16="http://schemas.microsoft.com/office/drawing/2014/main" id="{8E60281D-0A4A-090F-E7DB-CB439AC1A161}"/>
              </a:ext>
            </a:extLst>
          </p:cNvPr>
          <p:cNvSpPr txBox="1">
            <a:spLocks noChangeArrowheads="1"/>
          </p:cNvSpPr>
          <p:nvPr/>
        </p:nvSpPr>
        <p:spPr>
          <a:xfrm>
            <a:off x="216493" y="2125980"/>
            <a:ext cx="8915400" cy="21717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effectLst/>
                <a:uLnTx/>
                <a:uFillTx/>
                <a:latin typeface="Franklin Gothic"/>
              </a:rPr>
              <a:t>Mental &amp; Behavioral Health</a:t>
            </a:r>
          </a:p>
          <a:p>
            <a:pPr marL="285750" indent="-285750" defTabSz="914400">
              <a:buFont typeface="Arial" panose="020B0604020202020204" pitchFamily="34" charset="0"/>
              <a:buChar char="•"/>
              <a:defRPr/>
            </a:pPr>
            <a:r>
              <a:rPr lang="en-US" sz="1200" dirty="0">
                <a:latin typeface="Franklin Gothic"/>
              </a:rPr>
              <a:t>Hired additional mental health staff including a psychiatric &amp; mental health nurse practitioner and a licensed marriage &amp; family therapist with special interest in children.</a:t>
            </a:r>
          </a:p>
          <a:p>
            <a:pPr marL="285750" indent="-285750" defTabSz="914400">
              <a:buFont typeface="Arial" panose="020B0604020202020204" pitchFamily="34" charset="0"/>
              <a:buChar char="•"/>
              <a:defRPr/>
            </a:pPr>
            <a:r>
              <a:rPr lang="en-US" sz="1200" dirty="0">
                <a:latin typeface="Franklin Gothic"/>
              </a:rPr>
              <a:t>Remodeled space in the lower level of the Madelia Health main campus to create a mental health clinic.</a:t>
            </a:r>
          </a:p>
          <a:p>
            <a:pPr marL="285750" indent="-285750" defTabSz="914400">
              <a:buFont typeface="Arial" panose="020B0604020202020204" pitchFamily="34" charset="0"/>
              <a:buChar char="•"/>
              <a:defRPr/>
            </a:pPr>
            <a:r>
              <a:rPr lang="en-US" sz="1200" dirty="0">
                <a:latin typeface="Franklin Gothic"/>
              </a:rPr>
              <a:t>Senior Leadership approved training for an RN interested in specializing as a psychiatric and mental health nurse.</a:t>
            </a:r>
          </a:p>
          <a:p>
            <a:pPr marL="285750" indent="-285750" defTabSz="914400">
              <a:buFont typeface="Arial" panose="020B0604020202020204" pitchFamily="34" charset="0"/>
              <a:buChar char="•"/>
              <a:defRPr/>
            </a:pPr>
            <a:r>
              <a:rPr lang="en-US" sz="1200" dirty="0">
                <a:latin typeface="Franklin Gothic"/>
              </a:rPr>
              <a:t>Madelia Health EMS made pizza deliveries with the ambulance and provided educational material on recognizing mental health symptoms and where to find help.</a:t>
            </a:r>
          </a:p>
          <a:p>
            <a:pPr marL="285750" indent="-285750" defTabSz="914400">
              <a:buFont typeface="Arial" panose="020B0604020202020204" pitchFamily="34" charset="0"/>
              <a:buChar char="•"/>
              <a:defRPr/>
            </a:pPr>
            <a:r>
              <a:rPr lang="en-US" sz="1200" dirty="0">
                <a:latin typeface="Franklin Gothic"/>
              </a:rPr>
              <a:t>Continued partnership with Madelia Community Based Collaborative (MCBC)</a:t>
            </a:r>
          </a:p>
          <a:p>
            <a:pPr marL="628650" lvl="1" indent="-285750" defTabSz="914400">
              <a:buFont typeface="Arial" panose="020B0604020202020204" pitchFamily="34" charset="0"/>
              <a:buChar char="•"/>
              <a:defRPr/>
            </a:pPr>
            <a:r>
              <a:rPr lang="en-US" sz="1200" dirty="0">
                <a:latin typeface="Franklin Gothic"/>
              </a:rPr>
              <a:t>Annual Coloring Contests in the Elementary School – Students were read a book and then asked to create a poster on what they learned.  Topic was social networks for positive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R="0" lvl="0" algn="l" defTabSz="914400" rtl="0" eaLnBrk="1" fontAlgn="auto" latinLnBrk="0" hangingPunct="1">
              <a:lnSpc>
                <a:spcPct val="100000"/>
              </a:lnSpc>
              <a:spcBef>
                <a:spcPts val="0"/>
              </a:spcBef>
              <a:spcAft>
                <a:spcPts val="0"/>
              </a:spcAft>
              <a:buClrTx/>
              <a:buSzTx/>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6" name="Rectangle 3">
            <a:extLst>
              <a:ext uri="{FF2B5EF4-FFF2-40B4-BE49-F238E27FC236}">
                <a16:creationId xmlns:a16="http://schemas.microsoft.com/office/drawing/2014/main" id="{6D949A04-FD1B-4FFC-37AE-317C2DE9FCFE}"/>
              </a:ext>
            </a:extLst>
          </p:cNvPr>
          <p:cNvSpPr txBox="1">
            <a:spLocks noChangeArrowheads="1"/>
          </p:cNvSpPr>
          <p:nvPr/>
        </p:nvSpPr>
        <p:spPr>
          <a:xfrm>
            <a:off x="152400" y="5715000"/>
            <a:ext cx="8839200" cy="762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Franklin Gothic"/>
              </a:rPr>
              <a:t>Stroke Awareness &amp; Prevention</a:t>
            </a:r>
            <a:endParaRPr kumimoji="0" lang="en-US" sz="1200" b="1" u="sng" strike="noStrike" kern="1200" cap="none" spc="0" normalizeH="0" baseline="0" noProof="0" dirty="0">
              <a:ln>
                <a:noFill/>
              </a:ln>
              <a:effectLst/>
              <a:uLnTx/>
              <a:uFillTx/>
              <a:latin typeface="Franklin Gothic"/>
            </a:endParaRPr>
          </a:p>
          <a:p>
            <a:pPr marL="285750" marR="0" lvl="1" indent="-285750" defTabSz="914400">
              <a:buFont typeface="Arial" panose="020B0604020202020204" pitchFamily="34" charset="0"/>
              <a:buChar char="•"/>
              <a:defRPr/>
            </a:pPr>
            <a:r>
              <a:rPr lang="en-US" sz="1200" dirty="0">
                <a:solidFill>
                  <a:schemeClr val="tx2"/>
                </a:solidFill>
                <a:latin typeface="Franklin Gothic"/>
              </a:rPr>
              <a:t>Provided low-cost Annual Stroke Screenings.</a:t>
            </a:r>
          </a:p>
          <a:p>
            <a:pPr marL="285750" marR="0" lvl="1" indent="-285750" defTabSz="914400">
              <a:spcAft>
                <a:spcPts val="800"/>
              </a:spcAft>
              <a:buFont typeface="Arial" panose="020B0604020202020204" pitchFamily="34" charset="0"/>
              <a:buChar char="•"/>
              <a:defRPr/>
            </a:pPr>
            <a:r>
              <a:rPr lang="en-US" sz="1200" dirty="0">
                <a:solidFill>
                  <a:schemeClr val="tx2"/>
                </a:solidFill>
                <a:latin typeface="Franklin Gothic"/>
              </a:rPr>
              <a:t>Madelia Health EMS made pizza deliveries with the ambulance and provided stroke awareness &amp; prevention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R="0" lvl="0" algn="l" defTabSz="914400" rtl="0" eaLnBrk="1" fontAlgn="auto" latinLnBrk="0" hangingPunct="1">
              <a:lnSpc>
                <a:spcPct val="100000"/>
              </a:lnSpc>
              <a:spcBef>
                <a:spcPts val="0"/>
              </a:spcBef>
              <a:spcAft>
                <a:spcPts val="0"/>
              </a:spcAft>
              <a:buClrTx/>
              <a:buSzTx/>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sp>
        <p:nvSpPr>
          <p:cNvPr id="9" name="Rectangle 3">
            <a:extLst>
              <a:ext uri="{FF2B5EF4-FFF2-40B4-BE49-F238E27FC236}">
                <a16:creationId xmlns:a16="http://schemas.microsoft.com/office/drawing/2014/main" id="{3DA65792-E50A-28C7-D29D-3BC622C876AA}"/>
              </a:ext>
            </a:extLst>
          </p:cNvPr>
          <p:cNvSpPr txBox="1">
            <a:spLocks noChangeArrowheads="1"/>
          </p:cNvSpPr>
          <p:nvPr/>
        </p:nvSpPr>
        <p:spPr>
          <a:xfrm>
            <a:off x="228600" y="4191000"/>
            <a:ext cx="8839200" cy="762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effectLst/>
                <a:uLnTx/>
                <a:uFillTx/>
                <a:latin typeface="Franklin Gothic"/>
              </a:rPr>
              <a:t>Obesity &amp; Nutrition</a:t>
            </a:r>
          </a:p>
          <a:p>
            <a:pPr marL="285750" marR="0" lvl="1" indent="-285750" defTabSz="914400">
              <a:buFont typeface="Arial" panose="020B0604020202020204" pitchFamily="34" charset="0"/>
              <a:buChar char="•"/>
              <a:defRPr/>
            </a:pPr>
            <a:r>
              <a:rPr lang="en-US" sz="1200" dirty="0">
                <a:solidFill>
                  <a:schemeClr val="tx2"/>
                </a:solidFill>
                <a:latin typeface="Franklin Gothic"/>
              </a:rPr>
              <a:t>Madelia Health continued its partnership with MCBC to educate children in healthy habits programs.</a:t>
            </a:r>
          </a:p>
          <a:p>
            <a:pPr marL="628650" lvl="1" indent="-285750" defTabSz="914400">
              <a:buFont typeface="Arial" panose="020B0604020202020204" pitchFamily="34" charset="0"/>
              <a:buChar char="•"/>
              <a:defRPr/>
            </a:pPr>
            <a:r>
              <a:rPr lang="en-US" sz="1200" dirty="0">
                <a:latin typeface="Franklin Gothic"/>
              </a:rPr>
              <a:t>Annual Try It Fridays – Madelia Health representative led this activity with the children in Madelia Elementary.  Each Friday for 5 weeks, they were asked to try one vegetable and one fruit they may have never tried.  This has been a big hit with the kids.  They are excited to try the new fruits and vegetables and look forward to Michael coming.</a:t>
            </a:r>
          </a:p>
          <a:p>
            <a:pPr marL="628650" marR="0" lvl="1" indent="-285750" defTabSz="914400">
              <a:spcAft>
                <a:spcPts val="800"/>
              </a:spcAft>
              <a:buFont typeface="Arial" panose="020B0604020202020204" pitchFamily="34" charset="0"/>
              <a:buChar char="•"/>
              <a:defRPr/>
            </a:pPr>
            <a:r>
              <a:rPr lang="en-US" sz="1200" dirty="0">
                <a:latin typeface="Franklin Gothic"/>
              </a:rPr>
              <a:t>Annual Coloring Contests in the Elementary School – Students were read a book and then asked to create a poster on what they learned.  The topics were Rest to </a:t>
            </a:r>
            <a:r>
              <a:rPr lang="en-US" sz="1200" dirty="0" err="1">
                <a:latin typeface="Franklin Gothic"/>
              </a:rPr>
              <a:t>ReCharge</a:t>
            </a:r>
            <a:r>
              <a:rPr lang="en-US" sz="1200" dirty="0">
                <a:latin typeface="Franklin Gothic"/>
              </a:rPr>
              <a:t> and </a:t>
            </a:r>
            <a:r>
              <a:rPr lang="en-US" sz="1200" dirty="0" err="1">
                <a:latin typeface="Franklin Gothic"/>
              </a:rPr>
              <a:t>ReThink</a:t>
            </a:r>
            <a:r>
              <a:rPr lang="en-US" sz="1200" dirty="0">
                <a:latin typeface="Franklin Gothic"/>
              </a:rPr>
              <a:t> Your Drink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b="1" dirty="0">
              <a:latin typeface="Franklin Gothic"/>
            </a:endParaRPr>
          </a:p>
          <a:p>
            <a:pPr marL="11113"/>
            <a:endParaRPr lang="en-US" sz="1600" dirty="0">
              <a:cs typeface="Arial" pitchFamily="34" charset="0"/>
            </a:endParaRPr>
          </a:p>
        </p:txBody>
      </p:sp>
      <p:pic>
        <p:nvPicPr>
          <p:cNvPr id="4" name="Picture 3" descr="A blue and yellow logo&#10;&#10;AI-generated content may be incorrect.">
            <a:extLst>
              <a:ext uri="{FF2B5EF4-FFF2-40B4-BE49-F238E27FC236}">
                <a16:creationId xmlns:a16="http://schemas.microsoft.com/office/drawing/2014/main" id="{09C3715B-8323-6408-373E-4C5A795B4D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130136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5936-4734-B04A-12AE-DFE7E2EEDD6A}"/>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85C9A5EF-B3F7-B647-16E1-5DD950418B3F}"/>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Next Steps</a:t>
            </a:r>
            <a:endParaRPr lang="en-US" sz="3500" cap="none" dirty="0">
              <a:highlight>
                <a:srgbClr val="FFFF00"/>
              </a:highlight>
              <a:latin typeface="Poppins" panose="00000500000000000000" pitchFamily="2" charset="0"/>
              <a:cs typeface="Poppins" panose="00000500000000000000" pitchFamily="2" charset="0"/>
            </a:endParaRPr>
          </a:p>
        </p:txBody>
      </p:sp>
      <p:sp>
        <p:nvSpPr>
          <p:cNvPr id="2" name="Content Placeholder 1">
            <a:extLst>
              <a:ext uri="{FF2B5EF4-FFF2-40B4-BE49-F238E27FC236}">
                <a16:creationId xmlns:a16="http://schemas.microsoft.com/office/drawing/2014/main" id="{7D59EAF5-CC42-A740-9114-CF6DA9C32B71}"/>
              </a:ext>
            </a:extLst>
          </p:cNvPr>
          <p:cNvSpPr>
            <a:spLocks noGrp="1"/>
          </p:cNvSpPr>
          <p:nvPr>
            <p:ph idx="1"/>
          </p:nvPr>
        </p:nvSpPr>
        <p:spPr/>
        <p:txBody>
          <a:bodyPr>
            <a:normAutofit/>
          </a:bodyPr>
          <a:lstStyle/>
          <a:p>
            <a:pPr marL="11113" indent="0">
              <a:buNone/>
            </a:pPr>
            <a:endParaRPr lang="en-US" sz="1800" dirty="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5FBBEDCC-192A-F69E-E199-65A084F86F2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0" name="TextBox 9">
            <a:extLst>
              <a:ext uri="{FF2B5EF4-FFF2-40B4-BE49-F238E27FC236}">
                <a16:creationId xmlns:a16="http://schemas.microsoft.com/office/drawing/2014/main" id="{07B8554A-CF19-E018-FCE3-709DE835B4E6}"/>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3" name="Rectangle 3">
            <a:extLst>
              <a:ext uri="{FF2B5EF4-FFF2-40B4-BE49-F238E27FC236}">
                <a16:creationId xmlns:a16="http://schemas.microsoft.com/office/drawing/2014/main" id="{B36CE732-F1E7-C878-04AC-B35A114C3DB4}"/>
              </a:ext>
            </a:extLst>
          </p:cNvPr>
          <p:cNvSpPr txBox="1">
            <a:spLocks noChangeArrowheads="1"/>
          </p:cNvSpPr>
          <p:nvPr/>
        </p:nvSpPr>
        <p:spPr>
          <a:xfrm>
            <a:off x="172614" y="1295400"/>
            <a:ext cx="8056986" cy="114300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Franklin Gothic"/>
              </a:rPr>
              <a:t>This Community Health Needs Assessment report was approved by the Madelia Health Board of Directors on May 15</a:t>
            </a:r>
            <a:r>
              <a:rPr kumimoji="0" lang="en-US" sz="1400" b="1" u="none" strike="noStrike" kern="1200" cap="none" spc="0" normalizeH="0" baseline="30000" noProof="0" dirty="0">
                <a:ln>
                  <a:noFill/>
                </a:ln>
                <a:effectLst/>
                <a:uLnTx/>
                <a:uFillTx/>
                <a:latin typeface="Franklin Gothic"/>
              </a:rPr>
              <a:t>th</a:t>
            </a:r>
            <a:r>
              <a:rPr kumimoji="0" lang="en-US" sz="1400" b="1" u="none" strike="noStrike" kern="1200" cap="none" spc="0" normalizeH="0" baseline="0" noProof="0" dirty="0">
                <a:ln>
                  <a:noFill/>
                </a:ln>
                <a:effectLst/>
                <a:uLnTx/>
                <a:uFillTx/>
                <a:latin typeface="Franklin Gothic"/>
              </a:rPr>
              <a:t>,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Franklin Gothic"/>
              </a:rPr>
              <a:t>Madelia Health is required to adopt an organization-specific implementation strategy in response to the Community Health Needs Assessment report. This will be completed, approved by the board, and made available to the public by November 15</a:t>
            </a:r>
            <a:r>
              <a:rPr lang="en-US" sz="1400" baseline="30000" dirty="0">
                <a:latin typeface="Franklin Gothic"/>
              </a:rPr>
              <a:t>th</a:t>
            </a:r>
            <a:r>
              <a:rPr lang="en-US" sz="1400" dirty="0">
                <a:latin typeface="Franklin Gothic"/>
              </a:rPr>
              <a:t>, 2025. The implementation strategy will be reviewed on an annual (or more frequent) basis. The CHNA process, public report, and implementation strategy will be repeated every three years, as required by Internal Revenue Code 501(r)(3).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Franklin Gothic"/>
            </a:endParaRPr>
          </a:p>
          <a:p>
            <a:pPr lvl="1"/>
            <a:endParaRPr lang="en-US" sz="1500" dirty="0">
              <a:latin typeface="Franklin Gothic"/>
            </a:endParaRPr>
          </a:p>
          <a:p>
            <a:pPr marL="628650" lvl="1" indent="-285750">
              <a:buFont typeface="Arial" panose="020B0604020202020204" pitchFamily="34" charset="0"/>
              <a:buChar char="•"/>
            </a:pPr>
            <a:endParaRPr lang="en-US" sz="1500" dirty="0">
              <a:latin typeface="Franklin Gothic"/>
            </a:endParaRPr>
          </a:p>
          <a:p>
            <a:endParaRPr lang="en-US" sz="1400" dirty="0">
              <a:ea typeface="MS PGothic"/>
            </a:endParaRPr>
          </a:p>
          <a:p>
            <a:pPr marR="0" lvl="0" algn="l" defTabSz="914400" rtl="0" eaLnBrk="1" fontAlgn="auto" latinLnBrk="0" hangingPunct="1">
              <a:lnSpc>
                <a:spcPct val="100000"/>
              </a:lnSpc>
              <a:spcBef>
                <a:spcPts val="0"/>
              </a:spcBef>
              <a:spcAft>
                <a:spcPts val="0"/>
              </a:spcAft>
              <a:buClrTx/>
              <a:buSzTx/>
              <a:tabLst/>
              <a:defRPr/>
            </a:pPr>
            <a:endParaRPr lang="en-US" sz="1600" dirty="0">
              <a:latin typeface="Franklin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u="none" strike="noStrike" kern="1200" cap="none" spc="0" normalizeH="0" baseline="0" noProof="0" dirty="0">
              <a:ln>
                <a:noFill/>
              </a:ln>
              <a:effectLst/>
              <a:uLnTx/>
              <a:uFillTx/>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Franklin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Franklin Gothic"/>
            </a:endParaRPr>
          </a:p>
          <a:p>
            <a:pPr marL="11113"/>
            <a:endParaRPr lang="en-US" sz="1600" dirty="0">
              <a:cs typeface="Arial" pitchFamily="34" charset="0"/>
            </a:endParaRPr>
          </a:p>
        </p:txBody>
      </p:sp>
      <p:pic>
        <p:nvPicPr>
          <p:cNvPr id="5" name="Picture 4" descr="A blue and yellow logo&#10;&#10;AI-generated content may be incorrect.">
            <a:extLst>
              <a:ext uri="{FF2B5EF4-FFF2-40B4-BE49-F238E27FC236}">
                <a16:creationId xmlns:a16="http://schemas.microsoft.com/office/drawing/2014/main" id="{C02C6851-EED1-5552-0F09-EDBD3FD50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pic>
        <p:nvPicPr>
          <p:cNvPr id="7" name="Picture 6" descr="A sign in front of a house&#10;&#10;AI-generated content may be incorrect.">
            <a:extLst>
              <a:ext uri="{FF2B5EF4-FFF2-40B4-BE49-F238E27FC236}">
                <a16:creationId xmlns:a16="http://schemas.microsoft.com/office/drawing/2014/main" id="{C2D23F67-3D73-4A6C-CEB9-DFAB71A66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575050"/>
            <a:ext cx="3810000" cy="2559050"/>
          </a:xfrm>
          <a:prstGeom prst="rect">
            <a:avLst/>
          </a:prstGeom>
        </p:spPr>
      </p:pic>
      <p:pic>
        <p:nvPicPr>
          <p:cNvPr id="9" name="Picture 8" descr="A room with chairs and a table&#10;&#10;AI-generated content may be incorrect.">
            <a:extLst>
              <a:ext uri="{FF2B5EF4-FFF2-40B4-BE49-F238E27FC236}">
                <a16:creationId xmlns:a16="http://schemas.microsoft.com/office/drawing/2014/main" id="{6C01B3EE-BFF1-7FA3-EB73-697B7D518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154" y="3568700"/>
            <a:ext cx="3429000" cy="2571750"/>
          </a:xfrm>
          <a:prstGeom prst="rect">
            <a:avLst/>
          </a:prstGeom>
        </p:spPr>
      </p:pic>
    </p:spTree>
    <p:extLst>
      <p:ext uri="{BB962C8B-B14F-4D97-AF65-F5344CB8AC3E}">
        <p14:creationId xmlns:p14="http://schemas.microsoft.com/office/powerpoint/2010/main" val="201983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2F05E-FCC0-6F37-0B43-721133CCA717}"/>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B8C7B4F7-5241-B2EA-66FB-A9EB432EA9C9}"/>
              </a:ext>
            </a:extLst>
          </p:cNvPr>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Contact Information</a:t>
            </a:r>
          </a:p>
        </p:txBody>
      </p:sp>
      <p:sp>
        <p:nvSpPr>
          <p:cNvPr id="8" name="Slide Number Placeholder 7">
            <a:extLst>
              <a:ext uri="{FF2B5EF4-FFF2-40B4-BE49-F238E27FC236}">
                <a16:creationId xmlns:a16="http://schemas.microsoft.com/office/drawing/2014/main" id="{25704663-9C8B-3F5E-0A3C-CF2D5D549374}"/>
              </a:ext>
            </a:extLst>
          </p:cNvPr>
          <p:cNvSpPr>
            <a:spLocks noGrp="1"/>
          </p:cNvSpPr>
          <p:nvPr>
            <p:ph type="sldNum" sz="quarter" idx="4"/>
          </p:nvPr>
        </p:nvSpPr>
        <p:spPr/>
        <p:txBody>
          <a:bodyPr/>
          <a:lstStyle/>
          <a:p>
            <a:pPr>
              <a:defRPr/>
            </a:pPr>
            <a:fld id="{D4E12B44-2E54-4B1D-A186-F05BEB2E40FA}" type="slidenum">
              <a:rPr lang="en-US" smtClean="0">
                <a:latin typeface="Franklin Gothic"/>
              </a:rPr>
              <a:pPr>
                <a:defRPr/>
              </a:pPr>
              <a:t>23</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41397D8-628E-7857-A4A7-4807A57A9640}"/>
                  </a:ext>
                </a:extLst>
              </p14:cNvPr>
              <p14:cNvContentPartPr/>
              <p14:nvPr/>
            </p14:nvContentPartPr>
            <p14:xfrm>
              <a:off x="6819945" y="2133735"/>
              <a:ext cx="360" cy="360"/>
            </p14:xfrm>
          </p:contentPart>
        </mc:Choice>
        <mc:Fallback xmlns="">
          <p:pic>
            <p:nvPicPr>
              <p:cNvPr id="2" name="Ink 1">
                <a:extLst>
                  <a:ext uri="{FF2B5EF4-FFF2-40B4-BE49-F238E27FC236}">
                    <a16:creationId xmlns:a16="http://schemas.microsoft.com/office/drawing/2014/main" id="{343E49A0-EEED-4454-A9F5-D3AE1D08B402}"/>
                  </a:ext>
                </a:extLst>
              </p:cNvPr>
              <p:cNvPicPr/>
              <p:nvPr/>
            </p:nvPicPr>
            <p:blipFill>
              <a:blip r:embed="rId5"/>
              <a:stretch>
                <a:fillRect/>
              </a:stretch>
            </p:blipFill>
            <p:spPr>
              <a:xfrm>
                <a:off x="6810945" y="2124735"/>
                <a:ext cx="18000" cy="18000"/>
              </a:xfrm>
              <a:prstGeom prst="rect">
                <a:avLst/>
              </a:prstGeom>
            </p:spPr>
          </p:pic>
        </mc:Fallback>
      </mc:AlternateContent>
      <p:sp>
        <p:nvSpPr>
          <p:cNvPr id="9" name="TextBox 8">
            <a:extLst>
              <a:ext uri="{FF2B5EF4-FFF2-40B4-BE49-F238E27FC236}">
                <a16:creationId xmlns:a16="http://schemas.microsoft.com/office/drawing/2014/main" id="{E4D7C708-0E03-2E49-6550-0C7B6561C3E3}"/>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7" name="Rectangle 3">
            <a:extLst>
              <a:ext uri="{FF2B5EF4-FFF2-40B4-BE49-F238E27FC236}">
                <a16:creationId xmlns:a16="http://schemas.microsoft.com/office/drawing/2014/main" id="{661968FF-B5E5-F963-E9DB-B6310A08D1CC}"/>
              </a:ext>
            </a:extLst>
          </p:cNvPr>
          <p:cNvSpPr>
            <a:spLocks noGrp="1" noChangeArrowheads="1"/>
          </p:cNvSpPr>
          <p:nvPr>
            <p:ph idx="1"/>
          </p:nvPr>
        </p:nvSpPr>
        <p:spPr>
          <a:xfrm>
            <a:off x="172614" y="1295400"/>
            <a:ext cx="8285586" cy="5135880"/>
          </a:xfrm>
        </p:spPr>
        <p:txBody>
          <a:bodyPr>
            <a:noAutofit/>
          </a:bodyPr>
          <a:lstStyle/>
          <a:p>
            <a:r>
              <a:rPr lang="en-US" sz="1600" dirty="0">
                <a:latin typeface="Franklin Gothic"/>
              </a:rPr>
              <a:t>Community members who would like to provide comments on the needs identified or provide input on the next CHNA process are encouraged to contact Madelia Health with their inquiries, suggestions or comments.</a:t>
            </a:r>
          </a:p>
          <a:p>
            <a:pPr marL="0" lvl="3"/>
            <a:endParaRPr lang="en-US" sz="1600" dirty="0">
              <a:solidFill>
                <a:schemeClr val="tx2"/>
              </a:solidFill>
              <a:latin typeface="Franklin Gothic"/>
            </a:endParaRPr>
          </a:p>
          <a:p>
            <a:pPr marL="0" lvl="3"/>
            <a:r>
              <a:rPr lang="en-US" sz="1600" b="1" dirty="0">
                <a:solidFill>
                  <a:schemeClr val="tx2"/>
                </a:solidFill>
                <a:latin typeface="Franklin Gothic"/>
              </a:rPr>
              <a:t>Jodi Ulmen</a:t>
            </a:r>
          </a:p>
          <a:p>
            <a:r>
              <a:rPr lang="en-US" sz="1600" dirty="0">
                <a:latin typeface="Franklin Gothic"/>
              </a:rPr>
              <a:t>Director of Clinical Quality, Outcomes &amp; Compliance </a:t>
            </a:r>
          </a:p>
          <a:p>
            <a:pPr marL="0" lvl="3"/>
            <a:r>
              <a:rPr lang="en-US" sz="1600" dirty="0">
                <a:solidFill>
                  <a:schemeClr val="tx2"/>
                </a:solidFill>
                <a:latin typeface="Franklin Gothic"/>
              </a:rPr>
              <a:t>Madelia Health</a:t>
            </a:r>
          </a:p>
          <a:p>
            <a:pPr marL="0" lvl="3"/>
            <a:r>
              <a:rPr lang="en-US" sz="1600" dirty="0">
                <a:solidFill>
                  <a:schemeClr val="tx2"/>
                </a:solidFill>
                <a:latin typeface="Franklin Gothic"/>
              </a:rPr>
              <a:t>121 Drew Avenue SE</a:t>
            </a:r>
          </a:p>
          <a:p>
            <a:pPr marL="0" lvl="3"/>
            <a:r>
              <a:rPr lang="en-US" sz="1600" dirty="0">
                <a:solidFill>
                  <a:schemeClr val="tx2"/>
                </a:solidFill>
                <a:latin typeface="Franklin Gothic"/>
              </a:rPr>
              <a:t>Madelia, MN 56062</a:t>
            </a:r>
          </a:p>
          <a:p>
            <a:pPr marL="0" lvl="3"/>
            <a:r>
              <a:rPr lang="en-US" sz="1600" dirty="0">
                <a:solidFill>
                  <a:schemeClr val="tx1"/>
                </a:solidFill>
                <a:latin typeface="Franklin Gothic"/>
                <a:hlinkClick r:id="rId6"/>
              </a:rPr>
              <a:t>julmen@madeliahealth.org</a:t>
            </a:r>
            <a:endParaRPr lang="en-US" sz="1600" dirty="0">
              <a:solidFill>
                <a:schemeClr val="tx1"/>
              </a:solidFill>
              <a:latin typeface="Franklin Gothic"/>
            </a:endParaRPr>
          </a:p>
          <a:p>
            <a:pPr marL="6350"/>
            <a:endParaRPr lang="en-US" sz="1600" dirty="0">
              <a:solidFill>
                <a:srgbClr val="333333"/>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CCC884AA-6798-8734-C3EA-66B4C8083C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999" b="17335"/>
          <a:stretch/>
        </p:blipFill>
        <p:spPr>
          <a:xfrm>
            <a:off x="3429000" y="3352800"/>
            <a:ext cx="5143500" cy="2560320"/>
          </a:xfrm>
          <a:prstGeom prst="rect">
            <a:avLst/>
          </a:prstGeom>
        </p:spPr>
      </p:pic>
      <p:pic>
        <p:nvPicPr>
          <p:cNvPr id="4" name="Picture 3" descr="A blue and yellow logo&#10;&#10;AI-generated content may be incorrect.">
            <a:extLst>
              <a:ext uri="{FF2B5EF4-FFF2-40B4-BE49-F238E27FC236}">
                <a16:creationId xmlns:a16="http://schemas.microsoft.com/office/drawing/2014/main" id="{C3857351-387B-1D0C-8346-0EA70FC4AB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27115781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Overview</a:t>
            </a:r>
          </a:p>
        </p:txBody>
      </p:sp>
      <p:sp>
        <p:nvSpPr>
          <p:cNvPr id="8" name="Slide Number Placeholder 7"/>
          <p:cNvSpPr>
            <a:spLocks noGrp="1"/>
          </p:cNvSpPr>
          <p:nvPr>
            <p:ph type="sldNum" sz="quarter" idx="4"/>
          </p:nvPr>
        </p:nvSpPr>
        <p:spPr/>
        <p:txBody>
          <a:bodyPr/>
          <a:lstStyle/>
          <a:p>
            <a:pPr>
              <a:defRPr/>
            </a:pPr>
            <a:fld id="{D4E12B44-2E54-4B1D-A186-F05BEB2E40FA}" type="slidenum">
              <a:rPr lang="en-US" smtClean="0">
                <a:latin typeface="Franklin Gothic"/>
              </a:rPr>
              <a:pPr>
                <a:defRPr/>
              </a:pPr>
              <a:t>3</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43E49A0-EEED-4454-A9F5-D3AE1D08B402}"/>
                  </a:ext>
                </a:extLst>
              </p14:cNvPr>
              <p14:cNvContentPartPr/>
              <p14:nvPr/>
            </p14:nvContentPartPr>
            <p14:xfrm>
              <a:off x="6819945" y="2133735"/>
              <a:ext cx="360" cy="360"/>
            </p14:xfrm>
          </p:contentPart>
        </mc:Choice>
        <mc:Fallback xmlns="">
          <p:pic>
            <p:nvPicPr>
              <p:cNvPr id="2" name="Ink 1">
                <a:extLst>
                  <a:ext uri="{FF2B5EF4-FFF2-40B4-BE49-F238E27FC236}">
                    <a16:creationId xmlns:a16="http://schemas.microsoft.com/office/drawing/2014/main" id="{343E49A0-EEED-4454-A9F5-D3AE1D08B402}"/>
                  </a:ext>
                </a:extLst>
              </p:cNvPr>
              <p:cNvPicPr/>
              <p:nvPr/>
            </p:nvPicPr>
            <p:blipFill>
              <a:blip r:embed="rId5"/>
              <a:stretch>
                <a:fillRect/>
              </a:stretch>
            </p:blipFill>
            <p:spPr>
              <a:xfrm>
                <a:off x="6810945" y="2124735"/>
                <a:ext cx="18000" cy="18000"/>
              </a:xfrm>
              <a:prstGeom prst="rect">
                <a:avLst/>
              </a:prstGeom>
            </p:spPr>
          </p:pic>
        </mc:Fallback>
      </mc:AlternateContent>
      <p:sp>
        <p:nvSpPr>
          <p:cNvPr id="9" name="TextBox 8">
            <a:extLst>
              <a:ext uri="{FF2B5EF4-FFF2-40B4-BE49-F238E27FC236}">
                <a16:creationId xmlns:a16="http://schemas.microsoft.com/office/drawing/2014/main" id="{3BDA2D26-65CA-4F15-AD69-772F05F76F54}"/>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pic>
        <p:nvPicPr>
          <p:cNvPr id="11" name="Picture 10" descr="A brick building with a lawn&#10;&#10;AI-generated content may be incorrect.">
            <a:extLst>
              <a:ext uri="{FF2B5EF4-FFF2-40B4-BE49-F238E27FC236}">
                <a16:creationId xmlns:a16="http://schemas.microsoft.com/office/drawing/2014/main" id="{7C0A52E9-8B70-4780-5CAB-F5DDE5D20F42}"/>
              </a:ext>
            </a:extLst>
          </p:cNvPr>
          <p:cNvPicPr>
            <a:picLocks noChangeAspect="1"/>
          </p:cNvPicPr>
          <p:nvPr/>
        </p:nvPicPr>
        <p:blipFill>
          <a:blip r:embed="rId6" cstate="print">
            <a:extLst>
              <a:ext uri="{28A0092B-C50C-407E-A947-70E740481C1C}">
                <a14:useLocalDpi xmlns:a14="http://schemas.microsoft.com/office/drawing/2010/main" val="0"/>
              </a:ext>
            </a:extLst>
          </a:blip>
          <a:srcRect l="47784" t="19845" r="15399" b="17488"/>
          <a:stretch/>
        </p:blipFill>
        <p:spPr>
          <a:xfrm>
            <a:off x="5029245" y="1353084"/>
            <a:ext cx="3581400" cy="4572000"/>
          </a:xfrm>
          <a:prstGeom prst="rect">
            <a:avLst/>
          </a:prstGeom>
        </p:spPr>
      </p:pic>
      <p:sp>
        <p:nvSpPr>
          <p:cNvPr id="17" name="Rectangle 3">
            <a:extLst>
              <a:ext uri="{FF2B5EF4-FFF2-40B4-BE49-F238E27FC236}">
                <a16:creationId xmlns:a16="http://schemas.microsoft.com/office/drawing/2014/main" id="{25E5D8D6-CEE5-32E3-5772-84711403C17D}"/>
              </a:ext>
            </a:extLst>
          </p:cNvPr>
          <p:cNvSpPr>
            <a:spLocks noGrp="1" noChangeArrowheads="1"/>
          </p:cNvSpPr>
          <p:nvPr>
            <p:ph idx="1"/>
          </p:nvPr>
        </p:nvSpPr>
        <p:spPr>
          <a:xfrm>
            <a:off x="172615" y="1295400"/>
            <a:ext cx="4399386" cy="5135880"/>
          </a:xfrm>
        </p:spPr>
        <p:txBody>
          <a:bodyPr>
            <a:noAutofit/>
          </a:bodyPr>
          <a:lstStyle/>
          <a:p>
            <a:r>
              <a:rPr lang="en-US" sz="1600" b="1" dirty="0">
                <a:latin typeface="Franklin Gothic"/>
                <a:cs typeface="Poppins" panose="00000500000000000000" pitchFamily="2" charset="0"/>
              </a:rPr>
              <a:t>In the spring of 2025, Madelia Health conducted a Community Health Needs Assessment (CHNA) for the residents (approximately 16,000) of its community. </a:t>
            </a:r>
          </a:p>
          <a:p>
            <a:endParaRPr lang="en-US" sz="1600" dirty="0">
              <a:latin typeface="Franklin Gothic"/>
              <a:cs typeface="Poppins" panose="00000500000000000000" pitchFamily="2" charset="0"/>
            </a:endParaRPr>
          </a:p>
          <a:p>
            <a:r>
              <a:rPr lang="en-US" sz="1600" dirty="0">
                <a:latin typeface="Franklin Gothic"/>
                <a:cs typeface="Poppins" panose="00000500000000000000" pitchFamily="2" charset="0"/>
              </a:rPr>
              <a:t>A CHNA is a tool used to help communities assess their strengths and weaknesses when it comes to the health of the community. It is also the foundation for improving and promoting community health. </a:t>
            </a:r>
          </a:p>
          <a:p>
            <a:endParaRPr lang="en-US" sz="1600" dirty="0">
              <a:latin typeface="Franklin Gothic"/>
              <a:cs typeface="Poppins" panose="00000500000000000000" pitchFamily="2" charset="0"/>
            </a:endParaRPr>
          </a:p>
          <a:p>
            <a:r>
              <a:rPr lang="en-US" sz="1600" dirty="0">
                <a:latin typeface="Franklin Gothic"/>
                <a:cs typeface="Poppins" panose="00000500000000000000" pitchFamily="2" charset="0"/>
              </a:rPr>
              <a:t>The process helps identify factors that affect a population’s health and determines the availability of resources within the community to adequately address these factors and any additional health needs. </a:t>
            </a:r>
          </a:p>
          <a:p>
            <a:pPr marL="6350"/>
            <a:endParaRPr lang="en-US" sz="1600" dirty="0">
              <a:solidFill>
                <a:srgbClr val="333333"/>
              </a:solidFill>
            </a:endParaRPr>
          </a:p>
        </p:txBody>
      </p:sp>
      <p:pic>
        <p:nvPicPr>
          <p:cNvPr id="4" name="Picture 3" descr="A blue and yellow logo&#10;&#10;AI-generated content may be incorrect.">
            <a:extLst>
              <a:ext uri="{FF2B5EF4-FFF2-40B4-BE49-F238E27FC236}">
                <a16:creationId xmlns:a16="http://schemas.microsoft.com/office/drawing/2014/main" id="{3E3496FB-3455-4735-7B0A-8A5D450BF6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40397694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Overview</a:t>
            </a:r>
          </a:p>
        </p:txBody>
      </p:sp>
      <p:sp>
        <p:nvSpPr>
          <p:cNvPr id="17410" name="Rectangle 3"/>
          <p:cNvSpPr>
            <a:spLocks noGrp="1" noChangeArrowheads="1"/>
          </p:cNvSpPr>
          <p:nvPr>
            <p:ph idx="1"/>
          </p:nvPr>
        </p:nvSpPr>
        <p:spPr>
          <a:xfrm>
            <a:off x="228600" y="1280160"/>
            <a:ext cx="8763000" cy="5212080"/>
          </a:xfrm>
        </p:spPr>
        <p:txBody>
          <a:bodyPr>
            <a:normAutofit/>
          </a:bodyPr>
          <a:lstStyle/>
          <a:p>
            <a:pPr marL="6350"/>
            <a:r>
              <a:rPr lang="en-US" sz="1600" dirty="0">
                <a:latin typeface="Franklin Gothic"/>
              </a:rPr>
              <a:t>The CHNA process fulfills the requirements set forth by Internal Revenue Code 501(r)(3), a statute established within the Patient Protection and Affordable Care Act, which requires not-for-profit hospitals to conduct a CHNA every three years. This report includes qualitative and quantitative information from local, state, and federal sources. In addition, input was received from persons that represented a broad range of interests in the community, persons with public health knowledge and expertise, and persons representing medically underserved and vulnerable populations. </a:t>
            </a:r>
          </a:p>
          <a:p>
            <a:pPr marL="6350"/>
            <a:endParaRPr lang="en-US" sz="1600" dirty="0">
              <a:latin typeface="Franklin Gothic"/>
            </a:endParaRPr>
          </a:p>
        </p:txBody>
      </p:sp>
      <p:sp>
        <p:nvSpPr>
          <p:cNvPr id="8" name="Slide Number Placeholder 7"/>
          <p:cNvSpPr>
            <a:spLocks noGrp="1"/>
          </p:cNvSpPr>
          <p:nvPr>
            <p:ph type="sldNum" sz="quarter" idx="4"/>
          </p:nvPr>
        </p:nvSpPr>
        <p:spPr/>
        <p:txBody>
          <a:bodyPr/>
          <a:lstStyle/>
          <a:p>
            <a:pPr>
              <a:defRPr/>
            </a:pPr>
            <a:fld id="{D4E12B44-2E54-4B1D-A186-F05BEB2E40FA}" type="slidenum">
              <a:rPr lang="en-US" smtClean="0"/>
              <a:pPr>
                <a:defRPr/>
              </a:pPr>
              <a:t>4</a:t>
            </a:fld>
            <a:endParaRPr lang="en-US" dirty="0"/>
          </a:p>
        </p:txBody>
      </p:sp>
      <p:sp>
        <p:nvSpPr>
          <p:cNvPr id="7" name="TextBox 6">
            <a:extLst>
              <a:ext uri="{FF2B5EF4-FFF2-40B4-BE49-F238E27FC236}">
                <a16:creationId xmlns:a16="http://schemas.microsoft.com/office/drawing/2014/main" id="{A2338E48-09F2-4611-BEC8-3757EE619CF8}"/>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pic>
        <p:nvPicPr>
          <p:cNvPr id="10" name="Picture 9" descr="A group of people posing for a photo&#10;&#10;AI-generated content may be incorrect.">
            <a:extLst>
              <a:ext uri="{FF2B5EF4-FFF2-40B4-BE49-F238E27FC236}">
                <a16:creationId xmlns:a16="http://schemas.microsoft.com/office/drawing/2014/main" id="{636BC738-89FE-B9D6-D6D7-699751A35D46}"/>
              </a:ext>
            </a:extLst>
          </p:cNvPr>
          <p:cNvPicPr>
            <a:picLocks noChangeAspect="1"/>
          </p:cNvPicPr>
          <p:nvPr/>
        </p:nvPicPr>
        <p:blipFill>
          <a:blip r:embed="rId3"/>
          <a:srcRect t="8332" b="14584"/>
          <a:stretch/>
        </p:blipFill>
        <p:spPr>
          <a:xfrm>
            <a:off x="1300747" y="3048000"/>
            <a:ext cx="6542506" cy="3362121"/>
          </a:xfrm>
          <a:prstGeom prst="rect">
            <a:avLst/>
          </a:prstGeom>
        </p:spPr>
      </p:pic>
      <p:pic>
        <p:nvPicPr>
          <p:cNvPr id="2" name="Picture 1" descr="A blue and yellow logo&#10;&#10;AI-generated content may be incorrect.">
            <a:extLst>
              <a:ext uri="{FF2B5EF4-FFF2-40B4-BE49-F238E27FC236}">
                <a16:creationId xmlns:a16="http://schemas.microsoft.com/office/drawing/2014/main" id="{C59A022B-4808-0227-CAE6-EBF723E5A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1252875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F131D-8622-79F3-77D4-B1E17882C431}"/>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339BBF4D-F8C1-E791-8BD3-35296758BA86}"/>
              </a:ext>
            </a:extLst>
          </p:cNvPr>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Organization Overview</a:t>
            </a:r>
          </a:p>
        </p:txBody>
      </p:sp>
      <p:sp>
        <p:nvSpPr>
          <p:cNvPr id="8" name="Slide Number Placeholder 7">
            <a:extLst>
              <a:ext uri="{FF2B5EF4-FFF2-40B4-BE49-F238E27FC236}">
                <a16:creationId xmlns:a16="http://schemas.microsoft.com/office/drawing/2014/main" id="{652D0635-6FA3-BB22-3FC5-3E49B10899EB}"/>
              </a:ext>
            </a:extLst>
          </p:cNvPr>
          <p:cNvSpPr>
            <a:spLocks noGrp="1"/>
          </p:cNvSpPr>
          <p:nvPr>
            <p:ph type="sldNum" sz="quarter" idx="4"/>
          </p:nvPr>
        </p:nvSpPr>
        <p:spPr/>
        <p:txBody>
          <a:bodyPr/>
          <a:lstStyle/>
          <a:p>
            <a:pPr>
              <a:defRPr/>
            </a:pPr>
            <a:fld id="{D4E12B44-2E54-4B1D-A186-F05BEB2E40FA}" type="slidenum">
              <a:rPr lang="en-US" smtClean="0">
                <a:latin typeface="Franklin Gothic"/>
              </a:rPr>
              <a:pPr>
                <a:defRPr/>
              </a:pPr>
              <a:t>5</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4D0AF3C-8E7F-246F-5824-2B82451043F7}"/>
                  </a:ext>
                </a:extLst>
              </p14:cNvPr>
              <p14:cNvContentPartPr/>
              <p14:nvPr/>
            </p14:nvContentPartPr>
            <p14:xfrm>
              <a:off x="6819945" y="2133735"/>
              <a:ext cx="360" cy="360"/>
            </p14:xfrm>
          </p:contentPart>
        </mc:Choice>
        <mc:Fallback xmlns="">
          <p:pic>
            <p:nvPicPr>
              <p:cNvPr id="2" name="Ink 1">
                <a:extLst>
                  <a:ext uri="{FF2B5EF4-FFF2-40B4-BE49-F238E27FC236}">
                    <a16:creationId xmlns:a16="http://schemas.microsoft.com/office/drawing/2014/main" id="{343E49A0-EEED-4454-A9F5-D3AE1D08B402}"/>
                  </a:ext>
                </a:extLst>
              </p:cNvPr>
              <p:cNvPicPr/>
              <p:nvPr/>
            </p:nvPicPr>
            <p:blipFill>
              <a:blip r:embed="rId5"/>
              <a:stretch>
                <a:fillRect/>
              </a:stretch>
            </p:blipFill>
            <p:spPr>
              <a:xfrm>
                <a:off x="6810945" y="2124735"/>
                <a:ext cx="18000" cy="18000"/>
              </a:xfrm>
              <a:prstGeom prst="rect">
                <a:avLst/>
              </a:prstGeom>
            </p:spPr>
          </p:pic>
        </mc:Fallback>
      </mc:AlternateContent>
      <p:sp>
        <p:nvSpPr>
          <p:cNvPr id="9" name="TextBox 8">
            <a:extLst>
              <a:ext uri="{FF2B5EF4-FFF2-40B4-BE49-F238E27FC236}">
                <a16:creationId xmlns:a16="http://schemas.microsoft.com/office/drawing/2014/main" id="{7A596DDB-E8B8-9C08-1214-E027FE398790}"/>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7" name="Rectangle 3">
            <a:extLst>
              <a:ext uri="{FF2B5EF4-FFF2-40B4-BE49-F238E27FC236}">
                <a16:creationId xmlns:a16="http://schemas.microsoft.com/office/drawing/2014/main" id="{E0FF31E7-ED76-84B7-1A18-CA71349DC0D4}"/>
              </a:ext>
            </a:extLst>
          </p:cNvPr>
          <p:cNvSpPr>
            <a:spLocks noGrp="1" noChangeArrowheads="1"/>
          </p:cNvSpPr>
          <p:nvPr>
            <p:ph idx="1"/>
          </p:nvPr>
        </p:nvSpPr>
        <p:spPr>
          <a:xfrm>
            <a:off x="172614" y="1295400"/>
            <a:ext cx="8686799" cy="5135880"/>
          </a:xfrm>
        </p:spPr>
        <p:txBody>
          <a:bodyPr>
            <a:noAutofit/>
          </a:bodyPr>
          <a:lstStyle/>
          <a:p>
            <a:r>
              <a:rPr lang="en-US" sz="1600" dirty="0">
                <a:latin typeface="Franklin Gothic"/>
                <a:cs typeface="Poppins" panose="00000500000000000000" pitchFamily="2" charset="0"/>
              </a:rPr>
              <a:t>Madelia Health is an independent, non-profit health system located in Watonwan County and provides services to surrounding rural communities in Southern Minnesota. Madelia, MN is home to its hospital, including 24-hour emergency department. Additional locations include the Lake Crystal Clinic, Truman Clinic, and St. James Clinic. </a:t>
            </a:r>
          </a:p>
          <a:p>
            <a:endParaRPr lang="en-US" sz="1600" dirty="0">
              <a:latin typeface="Franklin Gothic"/>
              <a:cs typeface="Poppins" panose="00000500000000000000" pitchFamily="2" charset="0"/>
            </a:endParaRPr>
          </a:p>
          <a:p>
            <a:r>
              <a:rPr lang="en-US" sz="1600" dirty="0">
                <a:latin typeface="Franklin Gothic"/>
                <a:cs typeface="Poppins" panose="00000500000000000000" pitchFamily="2" charset="0"/>
              </a:rPr>
              <a:t>Madelia Health offers inpatient, outpatient, and 24-hour emergency care services with comprehensive medical, surgical, radiological, advanced clinical testing, and therapy capabilities. It is accredited by the Joint Commission and is a federally designated critical access hospital.</a:t>
            </a:r>
          </a:p>
          <a:p>
            <a:endParaRPr lang="en-US" sz="1600" dirty="0">
              <a:latin typeface="Franklin Gothic"/>
              <a:cs typeface="Poppins" panose="00000500000000000000" pitchFamily="2" charset="0"/>
            </a:endParaRPr>
          </a:p>
          <a:p>
            <a:r>
              <a:rPr lang="en-US" sz="1600" dirty="0">
                <a:latin typeface="Franklin Gothic"/>
                <a:cs typeface="Poppins" panose="00000500000000000000" pitchFamily="2" charset="0"/>
              </a:rPr>
              <a:t>Madelia Health utilizes a “wellness environment” room design to aid the healing and recovery of the patient as well as increase the efficiency and lessen the fatigue of medical staff members. Partnerships with other regional clinics and hospitals provide a full spectrum of health services, including helicopter transfer capability. </a:t>
            </a:r>
          </a:p>
          <a:p>
            <a:endParaRPr lang="en-US" sz="1600" dirty="0">
              <a:latin typeface="Franklin Gothic"/>
              <a:cs typeface="Poppins" panose="00000500000000000000" pitchFamily="2" charset="0"/>
            </a:endParaRPr>
          </a:p>
          <a:p>
            <a:r>
              <a:rPr lang="en-US" sz="1600" dirty="0">
                <a:latin typeface="Franklin Gothic"/>
                <a:cs typeface="Poppins" panose="00000500000000000000" pitchFamily="2" charset="0"/>
              </a:rPr>
              <a:t>The provider-based clinics offers complete family care and includes Spanish-speaking providers. Services include urgent care, disease management, preventive medicine, injury and illness care, pediatrics, and prenatal care, primarily serving a 30-mile radius. </a:t>
            </a:r>
          </a:p>
          <a:p>
            <a:pPr marL="6350"/>
            <a:endParaRPr lang="en-US" sz="1600" dirty="0">
              <a:solidFill>
                <a:srgbClr val="333333"/>
              </a:solidFill>
            </a:endParaRPr>
          </a:p>
        </p:txBody>
      </p:sp>
      <p:pic>
        <p:nvPicPr>
          <p:cNvPr id="3" name="Picture 2" descr="A blue and yellow logo&#10;&#10;AI-generated content may be incorrect.">
            <a:extLst>
              <a:ext uri="{FF2B5EF4-FFF2-40B4-BE49-F238E27FC236}">
                <a16:creationId xmlns:a16="http://schemas.microsoft.com/office/drawing/2014/main" id="{219A0CAC-12C3-4434-D0EE-EDBE84142E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20259183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644EA-2791-0B77-0F04-CD06B4E0868A}"/>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36796D28-4D6A-6BEE-261A-BA7CD126ABE8}"/>
              </a:ext>
            </a:extLst>
          </p:cNvPr>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Organization Overview</a:t>
            </a:r>
          </a:p>
        </p:txBody>
      </p:sp>
      <p:sp>
        <p:nvSpPr>
          <p:cNvPr id="8" name="Slide Number Placeholder 7">
            <a:extLst>
              <a:ext uri="{FF2B5EF4-FFF2-40B4-BE49-F238E27FC236}">
                <a16:creationId xmlns:a16="http://schemas.microsoft.com/office/drawing/2014/main" id="{3692E642-C581-9282-57BC-D337343EA982}"/>
              </a:ext>
            </a:extLst>
          </p:cNvPr>
          <p:cNvSpPr>
            <a:spLocks noGrp="1"/>
          </p:cNvSpPr>
          <p:nvPr>
            <p:ph type="sldNum" sz="quarter" idx="4"/>
          </p:nvPr>
        </p:nvSpPr>
        <p:spPr/>
        <p:txBody>
          <a:bodyPr/>
          <a:lstStyle/>
          <a:p>
            <a:pPr>
              <a:defRPr/>
            </a:pPr>
            <a:fld id="{D4E12B44-2E54-4B1D-A186-F05BEB2E40FA}" type="slidenum">
              <a:rPr lang="en-US" smtClean="0">
                <a:latin typeface="Franklin Gothic"/>
              </a:rPr>
              <a:pPr>
                <a:defRPr/>
              </a:pPr>
              <a:t>6</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44D9441-1C67-884D-994B-C13E1540D020}"/>
                  </a:ext>
                </a:extLst>
              </p14:cNvPr>
              <p14:cNvContentPartPr/>
              <p14:nvPr/>
            </p14:nvContentPartPr>
            <p14:xfrm>
              <a:off x="6819945" y="2133735"/>
              <a:ext cx="360" cy="360"/>
            </p14:xfrm>
          </p:contentPart>
        </mc:Choice>
        <mc:Fallback xmlns="">
          <p:pic>
            <p:nvPicPr>
              <p:cNvPr id="2" name="Ink 1">
                <a:extLst>
                  <a:ext uri="{FF2B5EF4-FFF2-40B4-BE49-F238E27FC236}">
                    <a16:creationId xmlns:a16="http://schemas.microsoft.com/office/drawing/2014/main" id="{343E49A0-EEED-4454-A9F5-D3AE1D08B402}"/>
                  </a:ext>
                </a:extLst>
              </p:cNvPr>
              <p:cNvPicPr/>
              <p:nvPr/>
            </p:nvPicPr>
            <p:blipFill>
              <a:blip r:embed="rId5"/>
              <a:stretch>
                <a:fillRect/>
              </a:stretch>
            </p:blipFill>
            <p:spPr>
              <a:xfrm>
                <a:off x="6810945" y="2124735"/>
                <a:ext cx="18000" cy="18000"/>
              </a:xfrm>
              <a:prstGeom prst="rect">
                <a:avLst/>
              </a:prstGeom>
            </p:spPr>
          </p:pic>
        </mc:Fallback>
      </mc:AlternateContent>
      <p:sp>
        <p:nvSpPr>
          <p:cNvPr id="9" name="TextBox 8">
            <a:extLst>
              <a:ext uri="{FF2B5EF4-FFF2-40B4-BE49-F238E27FC236}">
                <a16:creationId xmlns:a16="http://schemas.microsoft.com/office/drawing/2014/main" id="{9BCE8360-10CB-A343-395F-1F4D8AC6928B}"/>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7" name="Rectangle 3">
            <a:extLst>
              <a:ext uri="{FF2B5EF4-FFF2-40B4-BE49-F238E27FC236}">
                <a16:creationId xmlns:a16="http://schemas.microsoft.com/office/drawing/2014/main" id="{3080AD18-9A6B-1CF5-2933-E3C4E678F353}"/>
              </a:ext>
            </a:extLst>
          </p:cNvPr>
          <p:cNvSpPr>
            <a:spLocks noGrp="1" noChangeArrowheads="1"/>
          </p:cNvSpPr>
          <p:nvPr>
            <p:ph idx="1"/>
          </p:nvPr>
        </p:nvSpPr>
        <p:spPr>
          <a:xfrm>
            <a:off x="172614" y="1295400"/>
            <a:ext cx="3276601" cy="5135880"/>
          </a:xfrm>
        </p:spPr>
        <p:txBody>
          <a:bodyPr>
            <a:noAutofit/>
          </a:bodyPr>
          <a:lstStyle/>
          <a:p>
            <a:pPr indent="-3175"/>
            <a:r>
              <a:rPr lang="en-US" sz="1600" b="1" dirty="0">
                <a:latin typeface="Franklin Gothic"/>
              </a:rPr>
              <a:t>Madelia Health’s services include:</a:t>
            </a:r>
          </a:p>
          <a:p>
            <a:pPr indent="-3175"/>
            <a:r>
              <a:rPr lang="en-US" sz="1600" b="1" dirty="0">
                <a:latin typeface="Franklin Gothic"/>
              </a:rPr>
              <a:t> </a:t>
            </a:r>
          </a:p>
          <a:p>
            <a:pPr marL="282575" indent="-285750">
              <a:buFont typeface="Arial" panose="020B0604020202020204" pitchFamily="34" charset="0"/>
              <a:buChar char="•"/>
            </a:pPr>
            <a:r>
              <a:rPr lang="en-US" sz="1600" dirty="0">
                <a:latin typeface="Franklin Gothic"/>
              </a:rPr>
              <a:t>Ambulance</a:t>
            </a:r>
          </a:p>
          <a:p>
            <a:pPr marL="282575" indent="-285750">
              <a:buFont typeface="Arial" panose="020B0604020202020204" pitchFamily="34" charset="0"/>
              <a:buChar char="•"/>
            </a:pPr>
            <a:r>
              <a:rPr lang="en-US" sz="1600" dirty="0">
                <a:latin typeface="Franklin Gothic"/>
              </a:rPr>
              <a:t>Advanced Clinical Testing</a:t>
            </a:r>
          </a:p>
          <a:p>
            <a:pPr marL="282575" indent="-285750">
              <a:buFont typeface="Arial" panose="020B0604020202020204" pitchFamily="34" charset="0"/>
              <a:buChar char="•"/>
            </a:pPr>
            <a:r>
              <a:rPr lang="en-US" sz="1600" dirty="0">
                <a:latin typeface="Franklin Gothic"/>
              </a:rPr>
              <a:t>Clinic</a:t>
            </a:r>
          </a:p>
          <a:p>
            <a:pPr marL="625475" lvl="1" indent="-285750">
              <a:buFont typeface="Arial" panose="020B0604020202020204" pitchFamily="34" charset="0"/>
              <a:buChar char="•"/>
            </a:pPr>
            <a:r>
              <a:rPr lang="en-US" sz="1600" dirty="0">
                <a:latin typeface="Franklin Gothic"/>
              </a:rPr>
              <a:t>Disease Management</a:t>
            </a:r>
          </a:p>
          <a:p>
            <a:pPr marL="625475" lvl="1" indent="-285750">
              <a:buFont typeface="Arial" panose="020B0604020202020204" pitchFamily="34" charset="0"/>
              <a:buChar char="•"/>
            </a:pPr>
            <a:r>
              <a:rPr lang="en-US" sz="1600" dirty="0">
                <a:latin typeface="Franklin Gothic"/>
              </a:rPr>
              <a:t>Preventive Medicine</a:t>
            </a:r>
          </a:p>
          <a:p>
            <a:pPr marL="625475" lvl="1" indent="-285750">
              <a:buFont typeface="Arial" panose="020B0604020202020204" pitchFamily="34" charset="0"/>
              <a:buChar char="•"/>
            </a:pPr>
            <a:r>
              <a:rPr lang="en-US" sz="1600" dirty="0">
                <a:latin typeface="Franklin Gothic"/>
              </a:rPr>
              <a:t>Illness &amp; Injury Care</a:t>
            </a:r>
          </a:p>
          <a:p>
            <a:pPr marL="625475" lvl="1" indent="-285750">
              <a:buFont typeface="Arial" panose="020B0604020202020204" pitchFamily="34" charset="0"/>
              <a:buChar char="•"/>
            </a:pPr>
            <a:r>
              <a:rPr lang="en-US" sz="1600" dirty="0">
                <a:latin typeface="Franklin Gothic"/>
              </a:rPr>
              <a:t>Pediatrics</a:t>
            </a:r>
          </a:p>
          <a:p>
            <a:pPr marL="625475" lvl="1" indent="-285750">
              <a:buFont typeface="Arial" panose="020B0604020202020204" pitchFamily="34" charset="0"/>
              <a:buChar char="•"/>
            </a:pPr>
            <a:r>
              <a:rPr lang="en-US" sz="1600" dirty="0">
                <a:latin typeface="Franklin Gothic"/>
              </a:rPr>
              <a:t>Mental Health </a:t>
            </a:r>
          </a:p>
          <a:p>
            <a:pPr marL="625475" lvl="1" indent="-285750">
              <a:buFont typeface="Arial" panose="020B0604020202020204" pitchFamily="34" charset="0"/>
              <a:buChar char="•"/>
            </a:pPr>
            <a:r>
              <a:rPr lang="en-US" sz="1600" dirty="0">
                <a:latin typeface="Franklin Gothic"/>
              </a:rPr>
              <a:t>Veteran Services</a:t>
            </a:r>
          </a:p>
          <a:p>
            <a:pPr marL="625475" lvl="1" indent="-285750">
              <a:buFont typeface="Arial" panose="020B0604020202020204" pitchFamily="34" charset="0"/>
              <a:buChar char="•"/>
            </a:pPr>
            <a:r>
              <a:rPr lang="en-US" sz="1600" dirty="0">
                <a:latin typeface="Franklin Gothic"/>
              </a:rPr>
              <a:t>Telehealth</a:t>
            </a:r>
          </a:p>
          <a:p>
            <a:pPr marL="282575" indent="-285750">
              <a:buFont typeface="Arial" panose="020B0604020202020204" pitchFamily="34" charset="0"/>
              <a:buChar char="•"/>
            </a:pPr>
            <a:r>
              <a:rPr lang="en-US" sz="1600" dirty="0">
                <a:latin typeface="Franklin Gothic"/>
              </a:rPr>
              <a:t>Emergency Room </a:t>
            </a:r>
          </a:p>
          <a:p>
            <a:pPr marL="282575" indent="-285750">
              <a:buFont typeface="Arial" panose="020B0604020202020204" pitchFamily="34" charset="0"/>
              <a:buChar char="•"/>
            </a:pPr>
            <a:r>
              <a:rPr lang="en-US" sz="1600" dirty="0">
                <a:latin typeface="Franklin Gothic"/>
              </a:rPr>
              <a:t>Laboratory</a:t>
            </a:r>
          </a:p>
          <a:p>
            <a:pPr marL="282575" indent="-285750">
              <a:buFont typeface="Arial" panose="020B0604020202020204" pitchFamily="34" charset="0"/>
              <a:buChar char="•"/>
            </a:pPr>
            <a:r>
              <a:rPr lang="en-US" sz="1600" dirty="0">
                <a:latin typeface="Franklin Gothic"/>
              </a:rPr>
              <a:t>Pain Management</a:t>
            </a:r>
          </a:p>
          <a:p>
            <a:pPr marL="282575" indent="-285750">
              <a:buFont typeface="Arial" panose="020B0604020202020204" pitchFamily="34" charset="0"/>
              <a:buChar char="•"/>
            </a:pPr>
            <a:r>
              <a:rPr lang="en-US" sz="1600" dirty="0">
                <a:latin typeface="Franklin Gothic"/>
              </a:rPr>
              <a:t>Physical &amp; Occupational Therapy</a:t>
            </a:r>
          </a:p>
          <a:p>
            <a:pPr marL="282575" indent="-285750">
              <a:buFont typeface="Arial" panose="020B0604020202020204" pitchFamily="34" charset="0"/>
              <a:buChar char="•"/>
            </a:pPr>
            <a:r>
              <a:rPr lang="en-US" sz="1600" dirty="0">
                <a:latin typeface="Franklin Gothic"/>
              </a:rPr>
              <a:t>Radiology</a:t>
            </a:r>
          </a:p>
          <a:p>
            <a:endParaRPr lang="en-US" sz="1600" dirty="0"/>
          </a:p>
          <a:p>
            <a:pPr marL="6350"/>
            <a:endParaRPr lang="en-US" sz="1600" dirty="0">
              <a:solidFill>
                <a:srgbClr val="333333"/>
              </a:solidFill>
            </a:endParaRPr>
          </a:p>
        </p:txBody>
      </p:sp>
      <p:sp>
        <p:nvSpPr>
          <p:cNvPr id="5" name="Rectangle 3">
            <a:extLst>
              <a:ext uri="{FF2B5EF4-FFF2-40B4-BE49-F238E27FC236}">
                <a16:creationId xmlns:a16="http://schemas.microsoft.com/office/drawing/2014/main" id="{DC8EFD4F-D1F6-CF56-5D4A-2BF951CEC704}"/>
              </a:ext>
            </a:extLst>
          </p:cNvPr>
          <p:cNvSpPr txBox="1">
            <a:spLocks noChangeArrowheads="1"/>
          </p:cNvSpPr>
          <p:nvPr/>
        </p:nvSpPr>
        <p:spPr>
          <a:xfrm>
            <a:off x="4114800" y="1752600"/>
            <a:ext cx="3276601" cy="437388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2575" indent="-285750">
              <a:buFont typeface="Arial" panose="020B0604020202020204" pitchFamily="34" charset="0"/>
              <a:buChar char="•"/>
            </a:pPr>
            <a:r>
              <a:rPr lang="en-US" sz="1600" dirty="0">
                <a:latin typeface="Franklin Gothic"/>
              </a:rPr>
              <a:t>Surgery</a:t>
            </a:r>
          </a:p>
          <a:p>
            <a:pPr marL="282575" indent="-285750">
              <a:buFont typeface="Arial" panose="020B0604020202020204" pitchFamily="34" charset="0"/>
              <a:buChar char="•"/>
            </a:pPr>
            <a:r>
              <a:rPr lang="en-US" sz="1600" dirty="0">
                <a:latin typeface="Franklin Gothic"/>
              </a:rPr>
              <a:t>Swing Bed</a:t>
            </a:r>
          </a:p>
          <a:p>
            <a:pPr marL="282575" indent="-285750">
              <a:buFont typeface="Arial" panose="020B0604020202020204" pitchFamily="34" charset="0"/>
              <a:buChar char="•"/>
            </a:pPr>
            <a:r>
              <a:rPr lang="en-US" sz="1600" dirty="0">
                <a:latin typeface="Franklin Gothic"/>
              </a:rPr>
              <a:t>Podiatry &amp; Wound Care</a:t>
            </a:r>
          </a:p>
          <a:p>
            <a:pPr marL="282575" indent="-285750">
              <a:buFont typeface="Arial" panose="020B0604020202020204" pitchFamily="34" charset="0"/>
              <a:buChar char="•"/>
            </a:pPr>
            <a:r>
              <a:rPr lang="en-US" sz="1600" dirty="0">
                <a:latin typeface="Franklin Gothic"/>
              </a:rPr>
              <a:t>Ear, Nose &amp; Throat</a:t>
            </a:r>
          </a:p>
          <a:p>
            <a:pPr marL="282575" indent="-285750">
              <a:buFont typeface="Arial" panose="020B0604020202020204" pitchFamily="34" charset="0"/>
              <a:buChar char="•"/>
            </a:pPr>
            <a:r>
              <a:rPr lang="en-US" sz="1600" dirty="0">
                <a:latin typeface="Franklin Gothic"/>
              </a:rPr>
              <a:t>Dermatology</a:t>
            </a:r>
          </a:p>
          <a:p>
            <a:pPr>
              <a:spcAft>
                <a:spcPct val="50000"/>
              </a:spcAft>
            </a:pPr>
            <a:endParaRPr lang="en-US" sz="1600" dirty="0"/>
          </a:p>
          <a:p>
            <a:pPr marL="6350"/>
            <a:endParaRPr lang="en-US" sz="1600" dirty="0">
              <a:solidFill>
                <a:srgbClr val="333333"/>
              </a:solidFill>
            </a:endParaRPr>
          </a:p>
        </p:txBody>
      </p:sp>
      <p:pic>
        <p:nvPicPr>
          <p:cNvPr id="21" name="Picture 20" descr="A brick building with a sign on the front&#10;&#10;AI-generated content may be incorrect.">
            <a:extLst>
              <a:ext uri="{FF2B5EF4-FFF2-40B4-BE49-F238E27FC236}">
                <a16:creationId xmlns:a16="http://schemas.microsoft.com/office/drawing/2014/main" id="{092FF32B-24F0-2BE5-1FB7-97782E296E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5161" y="3672009"/>
            <a:ext cx="3276240" cy="2261839"/>
          </a:xfrm>
          <a:prstGeom prst="rect">
            <a:avLst/>
          </a:prstGeom>
        </p:spPr>
      </p:pic>
      <p:pic>
        <p:nvPicPr>
          <p:cNvPr id="3" name="Picture 2" descr="A blue and yellow logo&#10;&#10;AI-generated content may be incorrect.">
            <a:extLst>
              <a:ext uri="{FF2B5EF4-FFF2-40B4-BE49-F238E27FC236}">
                <a16:creationId xmlns:a16="http://schemas.microsoft.com/office/drawing/2014/main" id="{77743E1A-560C-043E-D140-145B7773D7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29069236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7B8E-B538-4422-BC35-7BBA06342826}"/>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Organization Overview</a:t>
            </a:r>
            <a:endParaRPr lang="en-US" sz="3500" cap="none" dirty="0">
              <a:highlight>
                <a:srgbClr val="FFFF00"/>
              </a:highlight>
              <a:latin typeface="Poppins" panose="00000500000000000000" pitchFamily="2" charset="0"/>
              <a:cs typeface="Poppins" panose="00000500000000000000" pitchFamily="2" charset="0"/>
            </a:endParaRPr>
          </a:p>
        </p:txBody>
      </p:sp>
      <p:sp>
        <p:nvSpPr>
          <p:cNvPr id="7" name="Slide Number Placeholder 6">
            <a:extLst>
              <a:ext uri="{FF2B5EF4-FFF2-40B4-BE49-F238E27FC236}">
                <a16:creationId xmlns:a16="http://schemas.microsoft.com/office/drawing/2014/main" id="{76105C06-97C5-48EF-A298-D5A75B551352}"/>
              </a:ext>
            </a:extLst>
          </p:cNvPr>
          <p:cNvSpPr>
            <a:spLocks noGrp="1"/>
          </p:cNvSpPr>
          <p:nvPr>
            <p:ph type="sldNum" sz="quarter" idx="12"/>
          </p:nvPr>
        </p:nvSpPr>
        <p:spPr/>
        <p:txBody>
          <a:bodyPr/>
          <a:lstStyle/>
          <a:p>
            <a:pPr>
              <a:defRPr/>
            </a:pPr>
            <a:fld id="{E5BF9C82-5F46-411F-BEC2-03DBD3A6A5A1}" type="slidenum">
              <a:rPr lang="en-US" smtClean="0"/>
              <a:pPr>
                <a:defRPr/>
              </a:pPr>
              <a:t>7</a:t>
            </a:fld>
            <a:endParaRPr lang="en-US" dirty="0"/>
          </a:p>
        </p:txBody>
      </p:sp>
      <p:sp>
        <p:nvSpPr>
          <p:cNvPr id="12" name="TextBox 11">
            <a:extLst>
              <a:ext uri="{FF2B5EF4-FFF2-40B4-BE49-F238E27FC236}">
                <a16:creationId xmlns:a16="http://schemas.microsoft.com/office/drawing/2014/main" id="{5E571745-D2D8-4C5C-8C03-6A01341A0A6D}"/>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4" name="Rectangle 3">
            <a:extLst>
              <a:ext uri="{FF2B5EF4-FFF2-40B4-BE49-F238E27FC236}">
                <a16:creationId xmlns:a16="http://schemas.microsoft.com/office/drawing/2014/main" id="{35164E4F-AE99-494F-9559-35F2AFFF7A59}"/>
              </a:ext>
            </a:extLst>
          </p:cNvPr>
          <p:cNvSpPr txBox="1">
            <a:spLocks noChangeArrowheads="1"/>
          </p:cNvSpPr>
          <p:nvPr/>
        </p:nvSpPr>
        <p:spPr>
          <a:xfrm>
            <a:off x="228600" y="1280160"/>
            <a:ext cx="3886200" cy="5212080"/>
          </a:xfrm>
          <a:prstGeom prst="rect">
            <a:avLst/>
          </a:prstGeom>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a:r>
              <a:rPr lang="en-US" sz="1600" b="1" dirty="0">
                <a:latin typeface="Franklin Gothic"/>
              </a:rPr>
              <a:t>Madelia Health and its 170+ employees are dedicated to providing patient-centered health care with excellence in quality, service, and access. </a:t>
            </a:r>
          </a:p>
          <a:p>
            <a:pPr marL="6350"/>
            <a:endParaRPr lang="en-US" sz="1600" dirty="0">
              <a:latin typeface="Franklin Gothic"/>
            </a:endParaRPr>
          </a:p>
          <a:p>
            <a:pPr marL="6350"/>
            <a:r>
              <a:rPr lang="en-US" sz="1600" b="1" dirty="0">
                <a:latin typeface="Franklin Gothic"/>
              </a:rPr>
              <a:t>Vision:</a:t>
            </a:r>
          </a:p>
          <a:p>
            <a:pPr marL="6350"/>
            <a:r>
              <a:rPr lang="en-US" sz="1600" dirty="0">
                <a:latin typeface="Franklin Gothic"/>
              </a:rPr>
              <a:t>To be the premiere rural health system in Southern Minnesota.</a:t>
            </a:r>
          </a:p>
          <a:p>
            <a:pPr marL="6350"/>
            <a:endParaRPr lang="en-US" sz="1600" dirty="0">
              <a:latin typeface="Franklin Gothic"/>
            </a:endParaRPr>
          </a:p>
          <a:p>
            <a:pPr marL="6350"/>
            <a:r>
              <a:rPr lang="en-US" sz="1600" b="1" dirty="0">
                <a:latin typeface="Franklin Gothic"/>
              </a:rPr>
              <a:t>Values:</a:t>
            </a:r>
          </a:p>
          <a:p>
            <a:pPr marL="292100" indent="-285750">
              <a:buFont typeface="Arial" panose="020B0604020202020204" pitchFamily="34" charset="0"/>
              <a:buChar char="•"/>
            </a:pPr>
            <a:r>
              <a:rPr lang="en-US" sz="1600" dirty="0">
                <a:latin typeface="Franklin Gothic"/>
              </a:rPr>
              <a:t>Inclusive</a:t>
            </a:r>
          </a:p>
          <a:p>
            <a:pPr marL="292100" indent="-285750">
              <a:buFont typeface="Arial" panose="020B0604020202020204" pitchFamily="34" charset="0"/>
              <a:buChar char="•"/>
            </a:pPr>
            <a:r>
              <a:rPr lang="en-US" sz="1600" dirty="0">
                <a:latin typeface="Franklin Gothic"/>
              </a:rPr>
              <a:t>Progressive</a:t>
            </a:r>
          </a:p>
          <a:p>
            <a:pPr marL="292100" indent="-285750">
              <a:buFont typeface="Arial" panose="020B0604020202020204" pitchFamily="34" charset="0"/>
              <a:buChar char="•"/>
            </a:pPr>
            <a:r>
              <a:rPr lang="en-US" sz="1600" dirty="0">
                <a:latin typeface="Franklin Gothic"/>
              </a:rPr>
              <a:t>Integrity</a:t>
            </a:r>
          </a:p>
          <a:p>
            <a:pPr marL="292100" indent="-285750">
              <a:buFont typeface="Arial" panose="020B0604020202020204" pitchFamily="34" charset="0"/>
              <a:buChar char="•"/>
            </a:pPr>
            <a:r>
              <a:rPr lang="en-US" sz="1600" dirty="0">
                <a:latin typeface="Franklin Gothic"/>
              </a:rPr>
              <a:t>Compassion</a:t>
            </a:r>
          </a:p>
          <a:p>
            <a:pPr marL="292100" indent="-285750">
              <a:buFont typeface="Arial" panose="020B0604020202020204" pitchFamily="34" charset="0"/>
              <a:buChar char="•"/>
            </a:pPr>
            <a:r>
              <a:rPr lang="en-US" sz="1600" dirty="0">
                <a:latin typeface="Franklin Gothic"/>
              </a:rPr>
              <a:t>Entrepreneurship</a:t>
            </a:r>
          </a:p>
          <a:p>
            <a:pPr marL="6350"/>
            <a:endParaRPr lang="en-US" sz="1600" dirty="0">
              <a:solidFill>
                <a:srgbClr val="333333"/>
              </a:solidFill>
            </a:endParaRPr>
          </a:p>
        </p:txBody>
      </p:sp>
      <p:pic>
        <p:nvPicPr>
          <p:cNvPr id="4" name="Picture 3" descr="A doctor examining a child's ear&#10;&#10;AI-generated content may be incorrect.">
            <a:extLst>
              <a:ext uri="{FF2B5EF4-FFF2-40B4-BE49-F238E27FC236}">
                <a16:creationId xmlns:a16="http://schemas.microsoft.com/office/drawing/2014/main" id="{D8B0132B-8E1D-ADE1-F5C5-AD31FF21D3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7300" y="1368504"/>
            <a:ext cx="3162300" cy="2371725"/>
          </a:xfrm>
          <a:prstGeom prst="rect">
            <a:avLst/>
          </a:prstGeom>
        </p:spPr>
      </p:pic>
      <p:pic>
        <p:nvPicPr>
          <p:cNvPr id="6" name="Picture 5" descr="A person using a computer&#10;&#10;AI-generated content may be incorrect.">
            <a:extLst>
              <a:ext uri="{FF2B5EF4-FFF2-40B4-BE49-F238E27FC236}">
                <a16:creationId xmlns:a16="http://schemas.microsoft.com/office/drawing/2014/main" id="{4173B4D7-1783-EE82-0356-A4F284AD9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573" y="3803571"/>
            <a:ext cx="3162300" cy="2371725"/>
          </a:xfrm>
          <a:prstGeom prst="rect">
            <a:avLst/>
          </a:prstGeom>
        </p:spPr>
      </p:pic>
      <p:pic>
        <p:nvPicPr>
          <p:cNvPr id="3" name="Picture 2" descr="A blue and yellow logo&#10;&#10;AI-generated content may be incorrect.">
            <a:extLst>
              <a:ext uri="{FF2B5EF4-FFF2-40B4-BE49-F238E27FC236}">
                <a16:creationId xmlns:a16="http://schemas.microsoft.com/office/drawing/2014/main" id="{68DEB033-D475-D972-18C0-46F40975E8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307058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CD08-3ABB-B0C5-D428-9BFAE7D6D319}"/>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A2F3F22D-1B96-1C56-9A49-E1FE4154A477}"/>
              </a:ext>
            </a:extLst>
          </p:cNvPr>
          <p:cNvSpPr>
            <a:spLocks noGrp="1" noChangeArrowheads="1"/>
          </p:cNvSpPr>
          <p:nvPr>
            <p:ph type="title"/>
          </p:nvPr>
        </p:nvSpPr>
        <p:spPr/>
        <p:txBody>
          <a:bodyPr>
            <a:noAutofit/>
          </a:bodyPr>
          <a:lstStyle/>
          <a:p>
            <a:pPr eaLnBrk="1" hangingPunct="1"/>
            <a:r>
              <a:rPr lang="en-US" sz="3500" cap="none" dirty="0">
                <a:latin typeface="Poppins" panose="00000500000000000000" pitchFamily="2" charset="0"/>
                <a:cs typeface="Poppins" panose="00000500000000000000" pitchFamily="2" charset="0"/>
              </a:rPr>
              <a:t>Community Served</a:t>
            </a:r>
          </a:p>
        </p:txBody>
      </p:sp>
      <p:sp>
        <p:nvSpPr>
          <p:cNvPr id="8" name="Slide Number Placeholder 7">
            <a:extLst>
              <a:ext uri="{FF2B5EF4-FFF2-40B4-BE49-F238E27FC236}">
                <a16:creationId xmlns:a16="http://schemas.microsoft.com/office/drawing/2014/main" id="{E9C28C26-2DB5-91FD-687D-C37D88A5E2C5}"/>
              </a:ext>
            </a:extLst>
          </p:cNvPr>
          <p:cNvSpPr>
            <a:spLocks noGrp="1"/>
          </p:cNvSpPr>
          <p:nvPr>
            <p:ph type="sldNum" sz="quarter" idx="4"/>
          </p:nvPr>
        </p:nvSpPr>
        <p:spPr/>
        <p:txBody>
          <a:bodyPr/>
          <a:lstStyle/>
          <a:p>
            <a:pPr>
              <a:defRPr/>
            </a:pPr>
            <a:fld id="{D4E12B44-2E54-4B1D-A186-F05BEB2E40FA}" type="slidenum">
              <a:rPr lang="en-US" smtClean="0">
                <a:latin typeface="Franklin Gothic"/>
              </a:rPr>
              <a:pPr>
                <a:defRPr/>
              </a:pPr>
              <a:t>8</a:t>
            </a:fld>
            <a:endParaRPr lang="en-US" dirty="0">
              <a:latin typeface="Franklin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742DE5F-6714-150F-DE94-C48148E639D6}"/>
                  </a:ext>
                </a:extLst>
              </p14:cNvPr>
              <p14:cNvContentPartPr/>
              <p14:nvPr/>
            </p14:nvContentPartPr>
            <p14:xfrm>
              <a:off x="6819945" y="2133735"/>
              <a:ext cx="360" cy="360"/>
            </p14:xfrm>
          </p:contentPart>
        </mc:Choice>
        <mc:Fallback xmlns="">
          <p:pic>
            <p:nvPicPr>
              <p:cNvPr id="2" name="Ink 1">
                <a:extLst>
                  <a:ext uri="{FF2B5EF4-FFF2-40B4-BE49-F238E27FC236}">
                    <a16:creationId xmlns:a16="http://schemas.microsoft.com/office/drawing/2014/main" id="{343E49A0-EEED-4454-A9F5-D3AE1D08B402}"/>
                  </a:ext>
                </a:extLst>
              </p:cNvPr>
              <p:cNvPicPr/>
              <p:nvPr/>
            </p:nvPicPr>
            <p:blipFill>
              <a:blip r:embed="rId5"/>
              <a:stretch>
                <a:fillRect/>
              </a:stretch>
            </p:blipFill>
            <p:spPr>
              <a:xfrm>
                <a:off x="6810945" y="2124735"/>
                <a:ext cx="18000" cy="18000"/>
              </a:xfrm>
              <a:prstGeom prst="rect">
                <a:avLst/>
              </a:prstGeom>
            </p:spPr>
          </p:pic>
        </mc:Fallback>
      </mc:AlternateContent>
      <p:sp>
        <p:nvSpPr>
          <p:cNvPr id="9" name="TextBox 8">
            <a:extLst>
              <a:ext uri="{FF2B5EF4-FFF2-40B4-BE49-F238E27FC236}">
                <a16:creationId xmlns:a16="http://schemas.microsoft.com/office/drawing/2014/main" id="{B960F86D-C488-C06C-BD12-1FFC4877526D}"/>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sp>
        <p:nvSpPr>
          <p:cNvPr id="17" name="Rectangle 3">
            <a:extLst>
              <a:ext uri="{FF2B5EF4-FFF2-40B4-BE49-F238E27FC236}">
                <a16:creationId xmlns:a16="http://schemas.microsoft.com/office/drawing/2014/main" id="{105CF7F1-969A-B5D8-EBFF-73132FFF1DB6}"/>
              </a:ext>
            </a:extLst>
          </p:cNvPr>
          <p:cNvSpPr>
            <a:spLocks noGrp="1" noChangeArrowheads="1"/>
          </p:cNvSpPr>
          <p:nvPr>
            <p:ph idx="1"/>
          </p:nvPr>
        </p:nvSpPr>
        <p:spPr>
          <a:xfrm>
            <a:off x="172614" y="1295400"/>
            <a:ext cx="4094586" cy="5135880"/>
          </a:xfrm>
        </p:spPr>
        <p:txBody>
          <a:bodyPr>
            <a:noAutofit/>
          </a:bodyPr>
          <a:lstStyle/>
          <a:p>
            <a:r>
              <a:rPr lang="en-US" sz="1600" dirty="0">
                <a:latin typeface="Franklin Gothic"/>
                <a:cs typeface="Calibri" panose="020F0502020204030204" pitchFamily="34" charset="0"/>
              </a:rPr>
              <a:t>For this needs assessment, “community” is defined as the residents of six Minnesota zip codes, noted in blue on the map (56055, 56041, 56062, 56081, 56060, and 56088). All residents of this region are considered members of the community, including low-income, medically underserved, and all races and ethnicities, regardless </a:t>
            </a:r>
            <a:r>
              <a:rPr lang="en-US" sz="1600" dirty="0">
                <a:latin typeface="Franklin Gothic"/>
              </a:rPr>
              <a:t>of ability to pay and/or whether they are eligible for financial assistance.</a:t>
            </a:r>
            <a:endParaRPr lang="en-US" sz="1600" dirty="0">
              <a:latin typeface="Franklin Gothic"/>
              <a:cs typeface="Calibri" panose="020F0502020204030204" pitchFamily="34" charset="0"/>
            </a:endParaRPr>
          </a:p>
          <a:p>
            <a:endParaRPr lang="en-US" sz="1600" dirty="0">
              <a:latin typeface="Franklin Gothic"/>
              <a:cs typeface="Calibri" panose="020F0502020204030204" pitchFamily="34" charset="0"/>
            </a:endParaRPr>
          </a:p>
          <a:p>
            <a:r>
              <a:rPr lang="en-US" sz="1600" dirty="0">
                <a:latin typeface="Franklin Gothic"/>
                <a:cs typeface="Calibri" panose="020F0502020204030204" pitchFamily="34" charset="0"/>
              </a:rPr>
              <a:t>The boundary of Watonwan County is demarcated by the thick gray line. Madelia Health’s locations are noted with white dots. </a:t>
            </a:r>
          </a:p>
          <a:p>
            <a:endParaRPr lang="en-US" sz="1600" dirty="0">
              <a:latin typeface="Franklin Gothic"/>
              <a:cs typeface="Calibri" panose="020F0502020204030204" pitchFamily="34" charset="0"/>
            </a:endParaRPr>
          </a:p>
          <a:p>
            <a:r>
              <a:rPr lang="en-US" sz="1600" dirty="0">
                <a:latin typeface="Franklin Gothic"/>
                <a:cs typeface="Calibri" panose="020F0502020204030204" pitchFamily="34" charset="0"/>
              </a:rPr>
              <a:t>This region was identified as the “community” due to the presence and locations of Madelia Health’s hospital and clinics as well as this being the region where most of Madelia Health’s patients reside.</a:t>
            </a:r>
          </a:p>
          <a:p>
            <a:pPr marL="6350"/>
            <a:endParaRPr lang="en-US" sz="1600" dirty="0">
              <a:solidFill>
                <a:srgbClr val="333333"/>
              </a:solidFill>
            </a:endParaRPr>
          </a:p>
        </p:txBody>
      </p:sp>
      <p:pic>
        <p:nvPicPr>
          <p:cNvPr id="3" name="Picture 2" descr="A blue and yellow logo&#10;&#10;AI-generated content may be incorrect.">
            <a:extLst>
              <a:ext uri="{FF2B5EF4-FFF2-40B4-BE49-F238E27FC236}">
                <a16:creationId xmlns:a16="http://schemas.microsoft.com/office/drawing/2014/main" id="{A9CFAA1F-C7DE-2F9F-9597-623C3EB363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pic>
        <p:nvPicPr>
          <p:cNvPr id="6" name="Picture 5" descr="A map of a medical clinic&#10;&#10;AI-generated content may be incorrect.">
            <a:extLst>
              <a:ext uri="{FF2B5EF4-FFF2-40B4-BE49-F238E27FC236}">
                <a16:creationId xmlns:a16="http://schemas.microsoft.com/office/drawing/2014/main" id="{1D7BE60C-7756-AF37-7D6D-EC0BEB9A08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00" y="1522809"/>
            <a:ext cx="4375071" cy="4375071"/>
          </a:xfrm>
          <a:prstGeom prst="rect">
            <a:avLst/>
          </a:prstGeom>
        </p:spPr>
      </p:pic>
    </p:spTree>
    <p:extLst>
      <p:ext uri="{BB962C8B-B14F-4D97-AF65-F5344CB8AC3E}">
        <p14:creationId xmlns:p14="http://schemas.microsoft.com/office/powerpoint/2010/main" val="9727292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E424D-D0C3-1222-2D5F-D2B463708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44C44-C17C-3499-DBB7-059495E6D964}"/>
              </a:ext>
            </a:extLst>
          </p:cNvPr>
          <p:cNvSpPr>
            <a:spLocks noGrp="1"/>
          </p:cNvSpPr>
          <p:nvPr>
            <p:ph type="title"/>
          </p:nvPr>
        </p:nvSpPr>
        <p:spPr/>
        <p:txBody>
          <a:bodyPr>
            <a:normAutofit/>
          </a:bodyPr>
          <a:lstStyle/>
          <a:p>
            <a:r>
              <a:rPr lang="en-US" sz="3500" cap="none" dirty="0">
                <a:latin typeface="Poppins" panose="00000500000000000000" pitchFamily="2" charset="0"/>
                <a:cs typeface="Poppins" panose="00000500000000000000" pitchFamily="2" charset="0"/>
              </a:rPr>
              <a:t>Community Served</a:t>
            </a:r>
          </a:p>
        </p:txBody>
      </p:sp>
      <p:sp>
        <p:nvSpPr>
          <p:cNvPr id="4" name="Slide Number Placeholder 3">
            <a:extLst>
              <a:ext uri="{FF2B5EF4-FFF2-40B4-BE49-F238E27FC236}">
                <a16:creationId xmlns:a16="http://schemas.microsoft.com/office/drawing/2014/main" id="{9B1F8799-2CC6-2D41-4DE2-66E663169A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12B44-2E54-4B1D-A186-F05BEB2E40FA}" type="slidenum">
              <a:rPr kumimoji="0" lang="en-US" sz="900" b="0" i="0" u="none" strike="noStrike" kern="1200" cap="none" spc="0" normalizeH="0" baseline="0" noProof="0" smtClean="0">
                <a:ln>
                  <a:noFill/>
                </a:ln>
                <a:solidFill>
                  <a:srgbClr val="65666A"/>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65666A"/>
              </a:solidFill>
              <a:effectLst/>
              <a:uLnTx/>
              <a:uFillTx/>
              <a:latin typeface="Tw Cen MT" panose="020B0602020104020603" pitchFamily="34" charset="0"/>
              <a:ea typeface="+mn-ea"/>
              <a:cs typeface="+mn-cs"/>
            </a:endParaRPr>
          </a:p>
        </p:txBody>
      </p:sp>
      <p:sp>
        <p:nvSpPr>
          <p:cNvPr id="17" name="TextBox 16">
            <a:extLst>
              <a:ext uri="{FF2B5EF4-FFF2-40B4-BE49-F238E27FC236}">
                <a16:creationId xmlns:a16="http://schemas.microsoft.com/office/drawing/2014/main" id="{2D68A4DB-3376-6229-EBFE-F42352D9441D}"/>
              </a:ext>
            </a:extLst>
          </p:cNvPr>
          <p:cNvSpPr txBox="1"/>
          <p:nvPr/>
        </p:nvSpPr>
        <p:spPr>
          <a:xfrm>
            <a:off x="2933700" y="6566059"/>
            <a:ext cx="3276600" cy="246221"/>
          </a:xfrm>
          <a:prstGeom prst="rect">
            <a:avLst/>
          </a:prstGeom>
          <a:noFill/>
        </p:spPr>
        <p:txBody>
          <a:bodyPr wrap="square" rtlCol="0">
            <a:spAutoFit/>
          </a:bodyPr>
          <a:lstStyle/>
          <a:p>
            <a:r>
              <a:rPr lang="en-US" sz="1000" dirty="0">
                <a:solidFill>
                  <a:schemeClr val="accent1">
                    <a:lumMod val="40000"/>
                    <a:lumOff val="60000"/>
                  </a:schemeClr>
                </a:solidFill>
                <a:latin typeface="Franklin Gothic"/>
              </a:rPr>
              <a:t>Madelia Health 2025 Community Health Needs Assessment</a:t>
            </a:r>
          </a:p>
        </p:txBody>
      </p:sp>
      <p:graphicFrame>
        <p:nvGraphicFramePr>
          <p:cNvPr id="10" name="Table 9">
            <a:extLst>
              <a:ext uri="{FF2B5EF4-FFF2-40B4-BE49-F238E27FC236}">
                <a16:creationId xmlns:a16="http://schemas.microsoft.com/office/drawing/2014/main" id="{C042D9EB-BB24-3929-1790-48F046882F2A}"/>
              </a:ext>
            </a:extLst>
          </p:cNvPr>
          <p:cNvGraphicFramePr>
            <a:graphicFrameLocks noGrp="1"/>
          </p:cNvGraphicFramePr>
          <p:nvPr>
            <p:extLst>
              <p:ext uri="{D42A27DB-BD31-4B8C-83A1-F6EECF244321}">
                <p14:modId xmlns:p14="http://schemas.microsoft.com/office/powerpoint/2010/main" val="2909775940"/>
              </p:ext>
            </p:extLst>
          </p:nvPr>
        </p:nvGraphicFramePr>
        <p:xfrm>
          <a:off x="381000" y="2630250"/>
          <a:ext cx="8324850" cy="1615440"/>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643608447"/>
                    </a:ext>
                  </a:extLst>
                </a:gridCol>
                <a:gridCol w="1387475">
                  <a:extLst>
                    <a:ext uri="{9D8B030D-6E8A-4147-A177-3AD203B41FA5}">
                      <a16:colId xmlns:a16="http://schemas.microsoft.com/office/drawing/2014/main" val="711362272"/>
                    </a:ext>
                  </a:extLst>
                </a:gridCol>
                <a:gridCol w="1387475">
                  <a:extLst>
                    <a:ext uri="{9D8B030D-6E8A-4147-A177-3AD203B41FA5}">
                      <a16:colId xmlns:a16="http://schemas.microsoft.com/office/drawing/2014/main" val="4251822991"/>
                    </a:ext>
                  </a:extLst>
                </a:gridCol>
                <a:gridCol w="1387475">
                  <a:extLst>
                    <a:ext uri="{9D8B030D-6E8A-4147-A177-3AD203B41FA5}">
                      <a16:colId xmlns:a16="http://schemas.microsoft.com/office/drawing/2014/main" val="3671957935"/>
                    </a:ext>
                  </a:extLst>
                </a:gridCol>
                <a:gridCol w="1387475">
                  <a:extLst>
                    <a:ext uri="{9D8B030D-6E8A-4147-A177-3AD203B41FA5}">
                      <a16:colId xmlns:a16="http://schemas.microsoft.com/office/drawing/2014/main" val="2785501890"/>
                    </a:ext>
                  </a:extLst>
                </a:gridCol>
                <a:gridCol w="1387475">
                  <a:extLst>
                    <a:ext uri="{9D8B030D-6E8A-4147-A177-3AD203B41FA5}">
                      <a16:colId xmlns:a16="http://schemas.microsoft.com/office/drawing/2014/main" val="1515105217"/>
                    </a:ext>
                  </a:extLst>
                </a:gridCol>
              </a:tblGrid>
              <a:tr h="370840">
                <a:tc>
                  <a:txBody>
                    <a:bodyPr/>
                    <a:lstStyle/>
                    <a:p>
                      <a:r>
                        <a:rPr lang="en-US" dirty="0">
                          <a:solidFill>
                            <a:sysClr val="windowText" lastClr="000000"/>
                          </a:solidFill>
                          <a:latin typeface="Franklin Gothic"/>
                        </a:rPr>
                        <a:t>Total Population</a:t>
                      </a:r>
                    </a:p>
                  </a:txBody>
                  <a:tcPr/>
                </a:tc>
                <a:tc>
                  <a:txBody>
                    <a:bodyPr/>
                    <a:lstStyle/>
                    <a:p>
                      <a:pPr algn="ctr"/>
                      <a:r>
                        <a:rPr lang="en-US" dirty="0">
                          <a:solidFill>
                            <a:sysClr val="windowText" lastClr="000000"/>
                          </a:solidFill>
                          <a:latin typeface="Franklin Gothic"/>
                        </a:rPr>
                        <a:t>2020</a:t>
                      </a:r>
                    </a:p>
                  </a:txBody>
                  <a:tcPr/>
                </a:tc>
                <a:tc>
                  <a:txBody>
                    <a:bodyPr/>
                    <a:lstStyle/>
                    <a:p>
                      <a:pPr algn="ctr"/>
                      <a:r>
                        <a:rPr lang="en-US" dirty="0">
                          <a:solidFill>
                            <a:sysClr val="windowText" lastClr="000000"/>
                          </a:solidFill>
                          <a:latin typeface="Franklin Gothic"/>
                        </a:rPr>
                        <a:t>2021</a:t>
                      </a:r>
                    </a:p>
                  </a:txBody>
                  <a:tcPr/>
                </a:tc>
                <a:tc>
                  <a:txBody>
                    <a:bodyPr/>
                    <a:lstStyle/>
                    <a:p>
                      <a:pPr algn="ctr"/>
                      <a:r>
                        <a:rPr lang="en-US" dirty="0">
                          <a:solidFill>
                            <a:sysClr val="windowText" lastClr="000000"/>
                          </a:solidFill>
                          <a:latin typeface="Franklin Gothic"/>
                        </a:rPr>
                        <a:t>2022</a:t>
                      </a:r>
                    </a:p>
                  </a:txBody>
                  <a:tcPr/>
                </a:tc>
                <a:tc>
                  <a:txBody>
                    <a:bodyPr/>
                    <a:lstStyle/>
                    <a:p>
                      <a:pPr algn="ctr"/>
                      <a:r>
                        <a:rPr lang="en-US" dirty="0">
                          <a:solidFill>
                            <a:sysClr val="windowText" lastClr="000000"/>
                          </a:solidFill>
                          <a:latin typeface="Franklin Gothic"/>
                        </a:rPr>
                        <a:t>2023</a:t>
                      </a:r>
                    </a:p>
                  </a:txBody>
                  <a:tcPr/>
                </a:tc>
                <a:tc>
                  <a:txBody>
                    <a:bodyPr/>
                    <a:lstStyle/>
                    <a:p>
                      <a:pPr algn="ctr"/>
                      <a:r>
                        <a:rPr lang="en-US" dirty="0">
                          <a:solidFill>
                            <a:sysClr val="windowText" lastClr="000000"/>
                          </a:solidFill>
                          <a:latin typeface="Franklin Gothic"/>
                        </a:rPr>
                        <a:t>% Change</a:t>
                      </a:r>
                    </a:p>
                    <a:p>
                      <a:pPr algn="ctr"/>
                      <a:r>
                        <a:rPr lang="en-US" b="0" dirty="0">
                          <a:solidFill>
                            <a:sysClr val="windowText" lastClr="000000"/>
                          </a:solidFill>
                          <a:latin typeface="Franklin Gothic"/>
                        </a:rPr>
                        <a:t>(2020 – 2025)</a:t>
                      </a:r>
                    </a:p>
                  </a:txBody>
                  <a:tcPr/>
                </a:tc>
                <a:extLst>
                  <a:ext uri="{0D108BD9-81ED-4DB2-BD59-A6C34878D82A}">
                    <a16:rowId xmlns:a16="http://schemas.microsoft.com/office/drawing/2014/main" val="284469170"/>
                  </a:ext>
                </a:extLst>
              </a:tr>
              <a:tr h="370840">
                <a:tc>
                  <a:txBody>
                    <a:bodyPr/>
                    <a:lstStyle/>
                    <a:p>
                      <a:r>
                        <a:rPr lang="en-US" dirty="0">
                          <a:solidFill>
                            <a:sysClr val="windowText" lastClr="000000"/>
                          </a:solidFill>
                          <a:latin typeface="Franklin Gothic"/>
                        </a:rPr>
                        <a:t>Community</a:t>
                      </a:r>
                    </a:p>
                  </a:txBody>
                  <a:tcPr/>
                </a:tc>
                <a:tc>
                  <a:txBody>
                    <a:bodyPr/>
                    <a:lstStyle/>
                    <a:p>
                      <a:pPr algn="ctr"/>
                      <a:r>
                        <a:rPr lang="en-US" dirty="0">
                          <a:solidFill>
                            <a:sysClr val="windowText" lastClr="000000"/>
                          </a:solidFill>
                          <a:latin typeface="Franklin Gothic"/>
                        </a:rPr>
                        <a:t>16,458</a:t>
                      </a:r>
                    </a:p>
                  </a:txBody>
                  <a:tcPr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16,929</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16,762</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16,764</a:t>
                      </a:r>
                    </a:p>
                  </a:txBody>
                  <a:tcPr marL="9525" marR="9525" marT="9525" marB="0" anchor="ctr"/>
                </a:tc>
                <a:tc>
                  <a:txBody>
                    <a:bodyPr/>
                    <a:lstStyle/>
                    <a:p>
                      <a:pPr marL="0" algn="ctr" defTabSz="685800" rtl="0" eaLnBrk="1" fontAlgn="b" latinLnBrk="0" hangingPunct="1"/>
                      <a:r>
                        <a:rPr lang="en-US" sz="1350" kern="1200" dirty="0">
                          <a:solidFill>
                            <a:schemeClr val="tx1"/>
                          </a:solidFill>
                          <a:latin typeface="Franklin Gothic"/>
                          <a:ea typeface="+mn-ea"/>
                          <a:cs typeface="+mn-cs"/>
                        </a:rPr>
                        <a:t>1.83%</a:t>
                      </a:r>
                    </a:p>
                  </a:txBody>
                  <a:tcPr marL="9525" marR="9525" marT="9525" marB="0" anchor="ctr"/>
                </a:tc>
                <a:extLst>
                  <a:ext uri="{0D108BD9-81ED-4DB2-BD59-A6C34878D82A}">
                    <a16:rowId xmlns:a16="http://schemas.microsoft.com/office/drawing/2014/main" val="2120587594"/>
                  </a:ext>
                </a:extLst>
              </a:tr>
              <a:tr h="370840">
                <a:tc>
                  <a:txBody>
                    <a:bodyPr/>
                    <a:lstStyle/>
                    <a:p>
                      <a:r>
                        <a:rPr lang="en-US" dirty="0">
                          <a:solidFill>
                            <a:sysClr val="windowText" lastClr="000000"/>
                          </a:solidFill>
                          <a:latin typeface="Franklin Gothic"/>
                        </a:rPr>
                        <a:t>Minnesota</a:t>
                      </a:r>
                    </a:p>
                  </a:txBody>
                  <a:tcP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5,600,166</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5,670,472</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5,695,292</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5,713,716</a:t>
                      </a:r>
                    </a:p>
                  </a:txBody>
                  <a:tcPr marL="9525" marR="9525" marT="9525" marB="0" anchor="ctr"/>
                </a:tc>
                <a:tc>
                  <a:txBody>
                    <a:bodyPr/>
                    <a:lstStyle/>
                    <a:p>
                      <a:pPr algn="ctr"/>
                      <a:r>
                        <a:rPr lang="en-US" dirty="0">
                          <a:solidFill>
                            <a:sysClr val="windowText" lastClr="000000"/>
                          </a:solidFill>
                          <a:latin typeface="Franklin Gothic"/>
                        </a:rPr>
                        <a:t>2.02%</a:t>
                      </a:r>
                    </a:p>
                  </a:txBody>
                  <a:tcPr/>
                </a:tc>
                <a:extLst>
                  <a:ext uri="{0D108BD9-81ED-4DB2-BD59-A6C34878D82A}">
                    <a16:rowId xmlns:a16="http://schemas.microsoft.com/office/drawing/2014/main" val="4165138558"/>
                  </a:ext>
                </a:extLst>
              </a:tr>
              <a:tr h="370840">
                <a:tc>
                  <a:txBody>
                    <a:bodyPr/>
                    <a:lstStyle/>
                    <a:p>
                      <a:r>
                        <a:rPr lang="en-US" dirty="0">
                          <a:solidFill>
                            <a:sysClr val="windowText" lastClr="000000"/>
                          </a:solidFill>
                          <a:latin typeface="Franklin Gothic"/>
                        </a:rPr>
                        <a:t>United States</a:t>
                      </a:r>
                    </a:p>
                  </a:txBody>
                  <a:tcP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326,569,308</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329,725,481</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331,097,593</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332,387,540</a:t>
                      </a:r>
                    </a:p>
                  </a:txBody>
                  <a:tcPr marL="9525" marR="9525" marT="9525" marB="0" anchor="ctr"/>
                </a:tc>
                <a:tc>
                  <a:txBody>
                    <a:bodyPr/>
                    <a:lstStyle/>
                    <a:p>
                      <a:pPr algn="ctr"/>
                      <a:r>
                        <a:rPr lang="en-US" dirty="0">
                          <a:solidFill>
                            <a:sysClr val="windowText" lastClr="000000"/>
                          </a:solidFill>
                          <a:latin typeface="Franklin Gothic"/>
                        </a:rPr>
                        <a:t>1.75%</a:t>
                      </a:r>
                    </a:p>
                  </a:txBody>
                  <a:tcPr/>
                </a:tc>
                <a:extLst>
                  <a:ext uri="{0D108BD9-81ED-4DB2-BD59-A6C34878D82A}">
                    <a16:rowId xmlns:a16="http://schemas.microsoft.com/office/drawing/2014/main" val="561398405"/>
                  </a:ext>
                </a:extLst>
              </a:tr>
            </a:tbl>
          </a:graphicData>
        </a:graphic>
      </p:graphicFrame>
      <p:graphicFrame>
        <p:nvGraphicFramePr>
          <p:cNvPr id="11" name="Table 10">
            <a:extLst>
              <a:ext uri="{FF2B5EF4-FFF2-40B4-BE49-F238E27FC236}">
                <a16:creationId xmlns:a16="http://schemas.microsoft.com/office/drawing/2014/main" id="{7DC13014-E02C-E443-40AD-CC1D61D4FFC7}"/>
              </a:ext>
            </a:extLst>
          </p:cNvPr>
          <p:cNvGraphicFramePr>
            <a:graphicFrameLocks noGrp="1"/>
          </p:cNvGraphicFramePr>
          <p:nvPr>
            <p:extLst>
              <p:ext uri="{D42A27DB-BD31-4B8C-83A1-F6EECF244321}">
                <p14:modId xmlns:p14="http://schemas.microsoft.com/office/powerpoint/2010/main" val="2577706954"/>
              </p:ext>
            </p:extLst>
          </p:nvPr>
        </p:nvGraphicFramePr>
        <p:xfrm>
          <a:off x="381000" y="4501780"/>
          <a:ext cx="8324850" cy="1615440"/>
        </p:xfrm>
        <a:graphic>
          <a:graphicData uri="http://schemas.openxmlformats.org/drawingml/2006/table">
            <a:tbl>
              <a:tblPr firstRow="1" bandRow="1">
                <a:tableStyleId>{93296810-A885-4BE3-A3E7-6D5BEEA58F35}</a:tableStyleId>
              </a:tblPr>
              <a:tblGrid>
                <a:gridCol w="1387475">
                  <a:extLst>
                    <a:ext uri="{9D8B030D-6E8A-4147-A177-3AD203B41FA5}">
                      <a16:colId xmlns:a16="http://schemas.microsoft.com/office/drawing/2014/main" val="2643608447"/>
                    </a:ext>
                  </a:extLst>
                </a:gridCol>
                <a:gridCol w="1387475">
                  <a:extLst>
                    <a:ext uri="{9D8B030D-6E8A-4147-A177-3AD203B41FA5}">
                      <a16:colId xmlns:a16="http://schemas.microsoft.com/office/drawing/2014/main" val="711362272"/>
                    </a:ext>
                  </a:extLst>
                </a:gridCol>
                <a:gridCol w="1387475">
                  <a:extLst>
                    <a:ext uri="{9D8B030D-6E8A-4147-A177-3AD203B41FA5}">
                      <a16:colId xmlns:a16="http://schemas.microsoft.com/office/drawing/2014/main" val="4251822991"/>
                    </a:ext>
                  </a:extLst>
                </a:gridCol>
                <a:gridCol w="1387475">
                  <a:extLst>
                    <a:ext uri="{9D8B030D-6E8A-4147-A177-3AD203B41FA5}">
                      <a16:colId xmlns:a16="http://schemas.microsoft.com/office/drawing/2014/main" val="3671957935"/>
                    </a:ext>
                  </a:extLst>
                </a:gridCol>
                <a:gridCol w="1387475">
                  <a:extLst>
                    <a:ext uri="{9D8B030D-6E8A-4147-A177-3AD203B41FA5}">
                      <a16:colId xmlns:a16="http://schemas.microsoft.com/office/drawing/2014/main" val="2785501890"/>
                    </a:ext>
                  </a:extLst>
                </a:gridCol>
                <a:gridCol w="1387475">
                  <a:extLst>
                    <a:ext uri="{9D8B030D-6E8A-4147-A177-3AD203B41FA5}">
                      <a16:colId xmlns:a16="http://schemas.microsoft.com/office/drawing/2014/main" val="1515105217"/>
                    </a:ext>
                  </a:extLst>
                </a:gridCol>
              </a:tblGrid>
              <a:tr h="370840">
                <a:tc>
                  <a:txBody>
                    <a:bodyPr/>
                    <a:lstStyle/>
                    <a:p>
                      <a:r>
                        <a:rPr lang="en-US" dirty="0">
                          <a:solidFill>
                            <a:sysClr val="windowText" lastClr="000000"/>
                          </a:solidFill>
                          <a:latin typeface="Franklin Gothic"/>
                        </a:rPr>
                        <a:t>65+ Population</a:t>
                      </a:r>
                    </a:p>
                  </a:txBody>
                  <a:tcPr/>
                </a:tc>
                <a:tc>
                  <a:txBody>
                    <a:bodyPr/>
                    <a:lstStyle/>
                    <a:p>
                      <a:pPr algn="ctr"/>
                      <a:r>
                        <a:rPr lang="en-US" dirty="0">
                          <a:solidFill>
                            <a:sysClr val="windowText" lastClr="000000"/>
                          </a:solidFill>
                          <a:latin typeface="Franklin Gothic"/>
                        </a:rPr>
                        <a:t>2020</a:t>
                      </a:r>
                    </a:p>
                  </a:txBody>
                  <a:tcPr/>
                </a:tc>
                <a:tc>
                  <a:txBody>
                    <a:bodyPr/>
                    <a:lstStyle/>
                    <a:p>
                      <a:pPr algn="ctr"/>
                      <a:r>
                        <a:rPr lang="en-US" dirty="0">
                          <a:solidFill>
                            <a:sysClr val="windowText" lastClr="000000"/>
                          </a:solidFill>
                          <a:latin typeface="Franklin Gothic"/>
                        </a:rPr>
                        <a:t>2021</a:t>
                      </a:r>
                    </a:p>
                  </a:txBody>
                  <a:tcPr/>
                </a:tc>
                <a:tc>
                  <a:txBody>
                    <a:bodyPr/>
                    <a:lstStyle/>
                    <a:p>
                      <a:pPr algn="ctr"/>
                      <a:r>
                        <a:rPr lang="en-US" dirty="0">
                          <a:solidFill>
                            <a:sysClr val="windowText" lastClr="000000"/>
                          </a:solidFill>
                          <a:latin typeface="Franklin Gothic"/>
                        </a:rPr>
                        <a:t>2022</a:t>
                      </a:r>
                    </a:p>
                  </a:txBody>
                  <a:tcPr/>
                </a:tc>
                <a:tc>
                  <a:txBody>
                    <a:bodyPr/>
                    <a:lstStyle/>
                    <a:p>
                      <a:pPr algn="ctr"/>
                      <a:r>
                        <a:rPr lang="en-US" dirty="0">
                          <a:solidFill>
                            <a:sysClr val="windowText" lastClr="000000"/>
                          </a:solidFill>
                          <a:latin typeface="Franklin Gothic"/>
                        </a:rPr>
                        <a:t>2023</a:t>
                      </a:r>
                    </a:p>
                  </a:txBody>
                  <a:tcPr/>
                </a:tc>
                <a:tc>
                  <a:txBody>
                    <a:bodyPr/>
                    <a:lstStyle/>
                    <a:p>
                      <a:pPr algn="ctr"/>
                      <a:r>
                        <a:rPr lang="en-US" dirty="0">
                          <a:solidFill>
                            <a:sysClr val="windowText" lastClr="000000"/>
                          </a:solidFill>
                          <a:latin typeface="Franklin Gothic"/>
                        </a:rPr>
                        <a:t>% Change</a:t>
                      </a:r>
                    </a:p>
                    <a:p>
                      <a:pPr algn="ctr"/>
                      <a:r>
                        <a:rPr lang="en-US" b="0" dirty="0">
                          <a:solidFill>
                            <a:sysClr val="windowText" lastClr="000000"/>
                          </a:solidFill>
                          <a:latin typeface="Franklin Gothic"/>
                        </a:rPr>
                        <a:t>(2020 – 2025)</a:t>
                      </a:r>
                    </a:p>
                  </a:txBody>
                  <a:tcPr/>
                </a:tc>
                <a:extLst>
                  <a:ext uri="{0D108BD9-81ED-4DB2-BD59-A6C34878D82A}">
                    <a16:rowId xmlns:a16="http://schemas.microsoft.com/office/drawing/2014/main" val="284469170"/>
                  </a:ext>
                </a:extLst>
              </a:tr>
              <a:tr h="370840">
                <a:tc>
                  <a:txBody>
                    <a:bodyPr/>
                    <a:lstStyle/>
                    <a:p>
                      <a:r>
                        <a:rPr lang="en-US" dirty="0">
                          <a:solidFill>
                            <a:sysClr val="windowText" lastClr="000000"/>
                          </a:solidFill>
                          <a:latin typeface="Franklin Gothic"/>
                        </a:rPr>
                        <a:t>Community</a:t>
                      </a:r>
                    </a:p>
                  </a:txBody>
                  <a:tcP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3,121</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3,298</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3,243</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3,300</a:t>
                      </a:r>
                    </a:p>
                  </a:txBody>
                  <a:tcPr marL="9525" marR="9525" marT="9525" marB="0" anchor="ctr"/>
                </a:tc>
                <a:tc>
                  <a:txBody>
                    <a:bodyPr/>
                    <a:lstStyle/>
                    <a:p>
                      <a:pPr marL="0" algn="ctr" defTabSz="685800" rtl="0" eaLnBrk="1" fontAlgn="b" latinLnBrk="0" hangingPunct="1"/>
                      <a:r>
                        <a:rPr lang="en-US" sz="1350" kern="1200" dirty="0">
                          <a:solidFill>
                            <a:schemeClr val="tx1"/>
                          </a:solidFill>
                          <a:latin typeface="Franklin Gothic"/>
                          <a:ea typeface="+mn-ea"/>
                          <a:cs typeface="+mn-cs"/>
                        </a:rPr>
                        <a:t>5.42%</a:t>
                      </a:r>
                    </a:p>
                  </a:txBody>
                  <a:tcPr marL="9525" marR="9525" marT="9525" marB="0" anchor="ctr"/>
                </a:tc>
                <a:extLst>
                  <a:ext uri="{0D108BD9-81ED-4DB2-BD59-A6C34878D82A}">
                    <a16:rowId xmlns:a16="http://schemas.microsoft.com/office/drawing/2014/main" val="2120587594"/>
                  </a:ext>
                </a:extLst>
              </a:tr>
              <a:tr h="370840">
                <a:tc>
                  <a:txBody>
                    <a:bodyPr/>
                    <a:lstStyle/>
                    <a:p>
                      <a:r>
                        <a:rPr lang="en-US" dirty="0">
                          <a:solidFill>
                            <a:sysClr val="windowText" lastClr="000000"/>
                          </a:solidFill>
                          <a:latin typeface="Franklin Gothic"/>
                        </a:rPr>
                        <a:t>Minnesota</a:t>
                      </a:r>
                    </a:p>
                  </a:txBody>
                  <a:tcP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887,576</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901,517</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939,396</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962,143</a:t>
                      </a:r>
                    </a:p>
                  </a:txBody>
                  <a:tcPr marL="9525" marR="9525" marT="9525" marB="0" anchor="ctr"/>
                </a:tc>
                <a:tc>
                  <a:txBody>
                    <a:bodyPr/>
                    <a:lstStyle/>
                    <a:p>
                      <a:pPr algn="ctr"/>
                      <a:r>
                        <a:rPr lang="en-US" dirty="0">
                          <a:solidFill>
                            <a:sysClr val="windowText" lastClr="000000"/>
                          </a:solidFill>
                          <a:latin typeface="Franklin Gothic"/>
                        </a:rPr>
                        <a:t>7.75%</a:t>
                      </a:r>
                    </a:p>
                  </a:txBody>
                  <a:tcPr/>
                </a:tc>
                <a:extLst>
                  <a:ext uri="{0D108BD9-81ED-4DB2-BD59-A6C34878D82A}">
                    <a16:rowId xmlns:a16="http://schemas.microsoft.com/office/drawing/2014/main" val="4165138558"/>
                  </a:ext>
                </a:extLst>
              </a:tr>
              <a:tr h="370840">
                <a:tc>
                  <a:txBody>
                    <a:bodyPr/>
                    <a:lstStyle/>
                    <a:p>
                      <a:r>
                        <a:rPr lang="en-US" dirty="0">
                          <a:solidFill>
                            <a:sysClr val="windowText" lastClr="000000"/>
                          </a:solidFill>
                          <a:latin typeface="Franklin Gothic"/>
                        </a:rPr>
                        <a:t>United States</a:t>
                      </a:r>
                    </a:p>
                  </a:txBody>
                  <a:tcP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52,362,817</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52,888,621</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54,737,648</a:t>
                      </a:r>
                    </a:p>
                  </a:txBody>
                  <a:tcPr marL="9525" marR="9525" marT="9525" marB="0" anchor="ctr"/>
                </a:tc>
                <a:tc>
                  <a:txBody>
                    <a:bodyPr/>
                    <a:lstStyle/>
                    <a:p>
                      <a:pPr marL="0" algn="ctr" defTabSz="685800" rtl="0" eaLnBrk="1" fontAlgn="b" latinLnBrk="0" hangingPunct="1"/>
                      <a:r>
                        <a:rPr lang="en-US" sz="1350" kern="1200" dirty="0">
                          <a:solidFill>
                            <a:sysClr val="windowText" lastClr="000000"/>
                          </a:solidFill>
                          <a:latin typeface="Franklin Gothic"/>
                          <a:ea typeface="+mn-ea"/>
                          <a:cs typeface="+mn-cs"/>
                        </a:rPr>
                        <a:t>55,970,047</a:t>
                      </a:r>
                    </a:p>
                  </a:txBody>
                  <a:tcPr marL="9525" marR="9525" marT="9525" marB="0" anchor="ctr"/>
                </a:tc>
                <a:tc>
                  <a:txBody>
                    <a:bodyPr/>
                    <a:lstStyle/>
                    <a:p>
                      <a:pPr algn="ctr"/>
                      <a:r>
                        <a:rPr lang="en-US" dirty="0">
                          <a:solidFill>
                            <a:sysClr val="windowText" lastClr="000000"/>
                          </a:solidFill>
                          <a:latin typeface="Franklin Gothic"/>
                        </a:rPr>
                        <a:t>6.44%</a:t>
                      </a:r>
                    </a:p>
                  </a:txBody>
                  <a:tcPr/>
                </a:tc>
                <a:extLst>
                  <a:ext uri="{0D108BD9-81ED-4DB2-BD59-A6C34878D82A}">
                    <a16:rowId xmlns:a16="http://schemas.microsoft.com/office/drawing/2014/main" val="561398405"/>
                  </a:ext>
                </a:extLst>
              </a:tr>
            </a:tbl>
          </a:graphicData>
        </a:graphic>
      </p:graphicFrame>
      <p:sp>
        <p:nvSpPr>
          <p:cNvPr id="3" name="TextBox 2">
            <a:extLst>
              <a:ext uri="{FF2B5EF4-FFF2-40B4-BE49-F238E27FC236}">
                <a16:creationId xmlns:a16="http://schemas.microsoft.com/office/drawing/2014/main" id="{63100865-7DED-C425-BF06-1F9316FDCFA6}"/>
              </a:ext>
            </a:extLst>
          </p:cNvPr>
          <p:cNvSpPr txBox="1"/>
          <p:nvPr/>
        </p:nvSpPr>
        <p:spPr>
          <a:xfrm>
            <a:off x="228600" y="6230629"/>
            <a:ext cx="784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Franklin Gothic"/>
              </a:rPr>
              <a:t>Source:</a:t>
            </a:r>
            <a:r>
              <a:rPr lang="en-US" sz="1000" i="1" dirty="0">
                <a:solidFill>
                  <a:srgbClr val="FFFFFF">
                    <a:lumMod val="50000"/>
                  </a:srgbClr>
                </a:solidFill>
                <a:latin typeface="Franklin Gothic"/>
              </a:rPr>
              <a:t> United States Census Bureau, ACS 5-Year Estimate Subject Tables</a:t>
            </a:r>
            <a:endParaRPr kumimoji="0" lang="en-US" sz="1000" b="0" i="1" u="none" strike="noStrike" kern="1200" cap="none" spc="0" normalizeH="0" baseline="0" noProof="0" dirty="0">
              <a:ln>
                <a:noFill/>
              </a:ln>
              <a:solidFill>
                <a:srgbClr val="FFFFFF">
                  <a:lumMod val="50000"/>
                </a:srgbClr>
              </a:solidFill>
              <a:effectLst/>
              <a:uLnTx/>
              <a:uFillTx/>
              <a:latin typeface="Franklin Gothic"/>
            </a:endParaRPr>
          </a:p>
        </p:txBody>
      </p:sp>
      <p:sp>
        <p:nvSpPr>
          <p:cNvPr id="5" name="Rectangle 3">
            <a:extLst>
              <a:ext uri="{FF2B5EF4-FFF2-40B4-BE49-F238E27FC236}">
                <a16:creationId xmlns:a16="http://schemas.microsoft.com/office/drawing/2014/main" id="{CAC79661-1C43-BC01-CD36-039F065180F4}"/>
              </a:ext>
            </a:extLst>
          </p:cNvPr>
          <p:cNvSpPr txBox="1">
            <a:spLocks noChangeArrowheads="1"/>
          </p:cNvSpPr>
          <p:nvPr/>
        </p:nvSpPr>
        <p:spPr>
          <a:xfrm>
            <a:off x="172614" y="1295399"/>
            <a:ext cx="8686799" cy="1492031"/>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latin typeface="Franklin Gothic"/>
                <a:cs typeface="Poppins" panose="00000500000000000000" pitchFamily="2" charset="0"/>
              </a:rPr>
              <a:t>The community population increased overall from 2020 – 2023, with a 5.42% increase in the 65+ community population. Population trends can indicate the need for more or less health care services in the future. An aging population can impact need for health services, swing bed utilization, senior living, payer mix, etc. </a:t>
            </a:r>
          </a:p>
          <a:p>
            <a:endParaRPr lang="en-US" sz="1600" dirty="0">
              <a:latin typeface="Franklin Gothic"/>
              <a:cs typeface="Poppins" panose="00000500000000000000" pitchFamily="2" charset="0"/>
            </a:endParaRPr>
          </a:p>
          <a:p>
            <a:pPr marL="6350"/>
            <a:endParaRPr lang="en-US" sz="1600" dirty="0">
              <a:solidFill>
                <a:srgbClr val="333333"/>
              </a:solidFill>
            </a:endParaRPr>
          </a:p>
        </p:txBody>
      </p:sp>
      <p:pic>
        <p:nvPicPr>
          <p:cNvPr id="6" name="Picture 5" descr="A blue and yellow logo&#10;&#10;AI-generated content may be incorrect.">
            <a:extLst>
              <a:ext uri="{FF2B5EF4-FFF2-40B4-BE49-F238E27FC236}">
                <a16:creationId xmlns:a16="http://schemas.microsoft.com/office/drawing/2014/main" id="{0B2D4E70-4E1B-0C28-D97B-A4DF01DEE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096363" cy="1096363"/>
          </a:xfrm>
          <a:prstGeom prst="rect">
            <a:avLst/>
          </a:prstGeom>
        </p:spPr>
      </p:pic>
    </p:spTree>
    <p:extLst>
      <p:ext uri="{BB962C8B-B14F-4D97-AF65-F5344CB8AC3E}">
        <p14:creationId xmlns:p14="http://schemas.microsoft.com/office/powerpoint/2010/main" val="1861622829"/>
      </p:ext>
    </p:extLst>
  </p:cSld>
  <p:clrMapOvr>
    <a:masterClrMapping/>
  </p:clrMapOvr>
</p:sld>
</file>

<file path=ppt/theme/theme1.xml><?xml version="1.0" encoding="utf-8"?>
<a:theme xmlns:a="http://schemas.openxmlformats.org/drawingml/2006/main" name="Eide Bailly">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id="{12C62703-38E1-48EA-B126-927D859831FA}" vid="{A27965F0-3E39-486D-BAA4-A10B2516410B}"/>
    </a:ext>
  </a:extLst>
</a:theme>
</file>

<file path=ppt/theme/theme2.xml><?xml version="1.0" encoding="utf-8"?>
<a:theme xmlns:a="http://schemas.openxmlformats.org/drawingml/2006/main" name="Eide Bailly Financial Services">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MASTER POTX.potx" id="{2E9B1E69-EC6A-43E0-8CE1-4716B4D32EC9}" vid="{73EEDE1E-3CBE-435D-BA25-C09C62C2DC98}"/>
    </a:ext>
  </a:extLst>
</a:theme>
</file>

<file path=ppt/theme/theme3.xml><?xml version="1.0" encoding="utf-8"?>
<a:theme xmlns:a="http://schemas.openxmlformats.org/drawingml/2006/main" name="1_Eide Bailly Financial Services">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MASTER POTX.potx" id="{2E9B1E69-EC6A-43E0-8CE1-4716B4D32EC9}" vid="{73EEDE1E-3CBE-435D-BA25-C09C62C2DC98}"/>
    </a:ext>
  </a:extLst>
</a:theme>
</file>

<file path=ppt/theme/theme4.xml><?xml version="1.0" encoding="utf-8"?>
<a:theme xmlns:a="http://schemas.openxmlformats.org/drawingml/2006/main" name="1_Eide Bailly">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id="{12C62703-38E1-48EA-B126-927D859831FA}" vid="{A27965F0-3E39-486D-BAA4-A10B2516410B}"/>
    </a:ext>
  </a:extLst>
</a:theme>
</file>

<file path=ppt/theme/theme5.xml><?xml version="1.0" encoding="utf-8"?>
<a:theme xmlns:a="http://schemas.openxmlformats.org/drawingml/2006/main" name="2_Eide Bailly Financial Services">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MASTER POTX.potx" id="{2E9B1E69-EC6A-43E0-8CE1-4716B4D32EC9}" vid="{73EEDE1E-3CBE-435D-BA25-C09C62C2DC98}"/>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Eide Bailly</Template>
  <TotalTime>42363</TotalTime>
  <Words>2949</Words>
  <Application>Microsoft Office PowerPoint</Application>
  <PresentationFormat>On-screen Show (4:3)</PresentationFormat>
  <Paragraphs>474</Paragraphs>
  <Slides>23</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MS PGothic</vt:lpstr>
      <vt:lpstr>Arial</vt:lpstr>
      <vt:lpstr>Calibri</vt:lpstr>
      <vt:lpstr>Franklin Gothic</vt:lpstr>
      <vt:lpstr>Futura Book</vt:lpstr>
      <vt:lpstr>Poppins</vt:lpstr>
      <vt:lpstr>Tw Cen MT</vt:lpstr>
      <vt:lpstr>Tw Cen MT Condensed</vt:lpstr>
      <vt:lpstr>Eide Bailly</vt:lpstr>
      <vt:lpstr>Eide Bailly Financial Services</vt:lpstr>
      <vt:lpstr>1_Eide Bailly Financial Services</vt:lpstr>
      <vt:lpstr>1_Eide Bailly</vt:lpstr>
      <vt:lpstr>2_Eide Bailly Financial Services</vt:lpstr>
      <vt:lpstr>PowerPoint Presentation</vt:lpstr>
      <vt:lpstr>PowerPoint Presentation</vt:lpstr>
      <vt:lpstr>Overview</vt:lpstr>
      <vt:lpstr>Overview</vt:lpstr>
      <vt:lpstr>Organization Overview</vt:lpstr>
      <vt:lpstr>Organization Overview</vt:lpstr>
      <vt:lpstr>Organization Overview</vt:lpstr>
      <vt:lpstr>Community Served</vt:lpstr>
      <vt:lpstr>Community Served</vt:lpstr>
      <vt:lpstr>Community Served</vt:lpstr>
      <vt:lpstr>Health Data</vt:lpstr>
      <vt:lpstr>County Health Rankings</vt:lpstr>
      <vt:lpstr>Health Outcomes</vt:lpstr>
      <vt:lpstr>Health Factors</vt:lpstr>
      <vt:lpstr>Health Data Results</vt:lpstr>
      <vt:lpstr>Community Focus Group</vt:lpstr>
      <vt:lpstr>Community Focus Group</vt:lpstr>
      <vt:lpstr>Community Focus Group</vt:lpstr>
      <vt:lpstr>Prioritization of Needs</vt:lpstr>
      <vt:lpstr>Community Resources</vt:lpstr>
      <vt:lpstr>Evaluation of Impact of Prior CHNA</vt:lpstr>
      <vt:lpstr>Next Steps</vt:lpstr>
      <vt:lpstr>Contact Information</vt:lpstr>
    </vt:vector>
  </TitlesOfParts>
  <Company>LarsonAllen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Clients’ Total Health Care Cost Based on 2014 Health Reform Changes</dc:title>
  <dc:creator>Nfallon</dc:creator>
  <cp:lastModifiedBy>Hannah Hollingshead</cp:lastModifiedBy>
  <cp:revision>2879</cp:revision>
  <cp:lastPrinted>2019-06-21T11:21:30Z</cp:lastPrinted>
  <dcterms:created xsi:type="dcterms:W3CDTF">2010-09-27T00:04:55Z</dcterms:created>
  <dcterms:modified xsi:type="dcterms:W3CDTF">2025-05-20T16:03:57Z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bName">
    <vt:lpwstr>Past Report DRAFTS</vt:lpwstr>
  </property>
  <property fmtid="{D5CDD505-2E9C-101B-9397-08002B2CF9AE}" pid="3" name="tabIndex">
    <vt:lpwstr>3</vt:lpwstr>
  </property>
  <property fmtid="{D5CDD505-2E9C-101B-9397-08002B2CF9AE}" pid="4" name="workpaperIndex">
    <vt:lpwstr>
    </vt:lpwstr>
  </property>
</Properties>
</file>